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28"/>
  </p:notesMasterIdLst>
  <p:sldIdLst>
    <p:sldId id="278" r:id="rId3"/>
    <p:sldId id="262" r:id="rId4"/>
    <p:sldId id="269" r:id="rId5"/>
    <p:sldId id="270" r:id="rId6"/>
    <p:sldId id="271" r:id="rId7"/>
    <p:sldId id="264" r:id="rId8"/>
    <p:sldId id="263" r:id="rId9"/>
    <p:sldId id="1273" r:id="rId10"/>
    <p:sldId id="258" r:id="rId11"/>
    <p:sldId id="1274" r:id="rId12"/>
    <p:sldId id="1275" r:id="rId13"/>
    <p:sldId id="1276" r:id="rId14"/>
    <p:sldId id="273" r:id="rId15"/>
    <p:sldId id="1277" r:id="rId16"/>
    <p:sldId id="1270" r:id="rId17"/>
    <p:sldId id="1265" r:id="rId18"/>
    <p:sldId id="259" r:id="rId19"/>
    <p:sldId id="1266" r:id="rId20"/>
    <p:sldId id="1267" r:id="rId21"/>
    <p:sldId id="257" r:id="rId22"/>
    <p:sldId id="266" r:id="rId23"/>
    <p:sldId id="1269" r:id="rId24"/>
    <p:sldId id="1272" r:id="rId25"/>
    <p:sldId id="268" r:id="rId26"/>
    <p:sldId id="272" r:id="rId27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C7B9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50" autoAdjust="0"/>
    <p:restoredTop sz="88191" autoAdjust="0"/>
  </p:normalViewPr>
  <p:slideViewPr>
    <p:cSldViewPr snapToGrid="0">
      <p:cViewPr varScale="1">
        <p:scale>
          <a:sx n="75" d="100"/>
          <a:sy n="75" d="100"/>
        </p:scale>
        <p:origin x="58" y="67"/>
      </p:cViewPr>
      <p:guideLst/>
    </p:cSldViewPr>
  </p:slideViewPr>
  <p:outlineViewPr>
    <p:cViewPr>
      <p:scale>
        <a:sx n="33" d="100"/>
        <a:sy n="33" d="100"/>
      </p:scale>
      <p:origin x="0" y="-579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707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E3B83E-EAFF-4D2D-AD9B-11ED018A2AB2}" type="datetimeFigureOut">
              <a:rPr lang="nl-NL" smtClean="0"/>
              <a:t>12-7-2023</a:t>
            </a:fld>
            <a:endParaRPr lang="nl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CA00C8-05A0-4E2E-9882-4DE139BB9386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647205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i="1">
                <a:solidFill>
                  <a:schemeClr val="bg1">
                    <a:lumMod val="50000"/>
                  </a:schemeClr>
                </a:solidFill>
              </a:rPr>
              <a:t>Why parallel? </a:t>
            </a:r>
          </a:p>
          <a:p>
            <a:r>
              <a:rPr lang="en-US" sz="1200" i="1">
                <a:solidFill>
                  <a:schemeClr val="bg1">
                    <a:lumMod val="50000"/>
                  </a:schemeClr>
                </a:solidFill>
              </a:rPr>
              <a:t>Different forms of parallelism, which one for MODFLOW 6? </a:t>
            </a:r>
          </a:p>
          <a:p>
            <a:r>
              <a:rPr lang="en-US" sz="1200" i="1">
                <a:solidFill>
                  <a:schemeClr val="bg1">
                    <a:lumMod val="50000"/>
                  </a:schemeClr>
                </a:solidFill>
              </a:rPr>
              <a:t>Theoretical expectations on performance?</a:t>
            </a:r>
            <a:endParaRPr lang="en-US"/>
          </a:p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AE3956-8282-4F35-BBF9-4A117B2EA080}" type="slidenum">
              <a:rPr kumimoji="0" lang="nl-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nl-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46406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/>
              <a:t>Mention purpose of the Interface Model 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CA00C8-05A0-4E2E-9882-4DE139BB9386}" type="slidenum">
              <a:rPr lang="nl-NL" smtClean="0"/>
              <a:t>14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388574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A8386C-EF32-41E6-A110-2ABAB8E4637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9124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CA00C8-05A0-4E2E-9882-4DE139BB9386}" type="slidenum">
              <a:rPr lang="nl-NL" smtClean="0"/>
              <a:t>22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423783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/>
              <a:t>A: every color represents a model</a:t>
            </a:r>
          </a:p>
          <a:p>
            <a:r>
              <a:rPr lang="nl-NL"/>
              <a:t>B: a single model, partitioned into subdomains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CA00C8-05A0-4E2E-9882-4DE139BB9386}" type="slidenum">
              <a:rPr lang="nl-NL" smtClean="0"/>
              <a:t>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380545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/>
              <a:t>Somebody at MODFLOW and More (Princeton): “Why don’t you just do it?? Only takes 4 weeks…”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2000"/>
              <a:t>Invasive: “this has MPI all over the place”</a:t>
            </a:r>
          </a:p>
          <a:p>
            <a:pPr marL="342900" indent="-342900">
              <a:buFontTx/>
              <a:buChar char="-"/>
            </a:pPr>
            <a:r>
              <a:rPr lang="en-US" sz="2000"/>
              <a:t>Alternatively, many version of the same code but MODFLOW 6 was meant to remedy exactly that</a:t>
            </a:r>
          </a:p>
          <a:p>
            <a:pPr marL="342900" indent="-342900">
              <a:buFontTx/>
              <a:buChar char="-"/>
            </a:pPr>
            <a:r>
              <a:rPr lang="en-US" sz="2000"/>
              <a:t>Single effort scalable over current and future process models</a:t>
            </a:r>
          </a:p>
          <a:p>
            <a:pPr marL="342900" indent="-342900">
              <a:buFontTx/>
              <a:buChar char="-"/>
            </a:pPr>
            <a:r>
              <a:rPr lang="en-US" sz="2000"/>
              <a:t>MODFLOW should remain easy to distribute, install, run on a variety of platforms, for the different types of users:</a:t>
            </a:r>
          </a:p>
          <a:p>
            <a:pPr marL="457200" lvl="1" indent="0">
              <a:buNone/>
            </a:pPr>
            <a:r>
              <a:rPr lang="en-US" sz="2000"/>
              <a:t>“Wait, there is no MPI implementation on our company’s laptops”</a:t>
            </a:r>
          </a:p>
          <a:p>
            <a:pPr marL="457200" lvl="1" indent="0">
              <a:buNone/>
            </a:pPr>
            <a:r>
              <a:rPr lang="en-US" sz="2000"/>
              <a:t>“I don’t want to end up compiling lots of stuff I don’t need”</a:t>
            </a:r>
          </a:p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CA00C8-05A0-4E2E-9882-4DE139BB9386}" type="slidenum">
              <a:rPr lang="nl-NL" smtClean="0"/>
              <a:t>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289572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CA00C8-05A0-4E2E-9882-4DE139BB9386}" type="slidenum">
              <a:rPr lang="nl-NL" smtClean="0"/>
              <a:t>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220708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/>
              <a:t>Explain how models and exchanges translate into matrix structure here.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CA00C8-05A0-4E2E-9882-4DE139BB9386}" type="slidenum">
              <a:rPr lang="nl-NL" smtClean="0"/>
              <a:t>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927608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/>
              <a:t>Explain how models and exchanges translate into matrix structure here.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CA00C8-05A0-4E2E-9882-4DE139BB9386}" type="slidenum">
              <a:rPr lang="nl-NL" smtClean="0"/>
              <a:t>10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146196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/>
              <a:t>Explain how models and exchanges translate into matrix structure here.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CA00C8-05A0-4E2E-9882-4DE139BB9386}" type="slidenum">
              <a:rPr lang="nl-NL" smtClean="0"/>
              <a:t>11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848805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/>
              <a:t>Explain how models and exchanges translate into matrix structure here.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CA00C8-05A0-4E2E-9882-4DE139BB9386}" type="slidenum">
              <a:rPr lang="nl-NL" smtClean="0"/>
              <a:t>12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405555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/>
              <a:t>Mention purpose of the Interface Model 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CA00C8-05A0-4E2E-9882-4DE139BB9386}" type="slidenum">
              <a:rPr lang="nl-NL" smtClean="0"/>
              <a:t>13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104060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8BFE3-68FF-EFAA-37D0-15A403F587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231F22-4372-B365-9EC3-AD40A2B5FA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B3623A-EDAE-1E7E-8E0E-605511C857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644273-D630-4EB0-A141-73947F267484}" type="datetimeFigureOut">
              <a:rPr lang="nl-NL" smtClean="0"/>
              <a:t>12-7-2023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736CFC-5111-4F31-1789-F5120FBF6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FCFE9B-E1FE-FA97-4142-B0CB9C8FFE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559B8-94AC-4035-BC2B-3836B3C10E7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579167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1FACD9-EE5A-E8CD-A80C-F0957ED51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0A55CE2-20C8-BE40-83F0-8027764727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3773E2-1F6C-5192-9C3C-54C584C0E9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644273-D630-4EB0-A141-73947F267484}" type="datetimeFigureOut">
              <a:rPr lang="nl-NL" smtClean="0"/>
              <a:t>12-7-2023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C41D93-CE08-6575-EB99-67A447D13B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981D94-EE51-AA10-415F-5030C73CED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559B8-94AC-4035-BC2B-3836B3C10E7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54959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4B4073C-8C14-51F2-46E3-B19C604182B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F45ACC6-5EC8-EDBF-AF54-ACEDD8BE72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96ED38-A11D-2D30-5CD9-F0445E4500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644273-D630-4EB0-A141-73947F267484}" type="datetimeFigureOut">
              <a:rPr lang="nl-NL" smtClean="0"/>
              <a:t>12-7-2023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5B8025-9DBB-1ED9-D953-ED296572A3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F2B8A8-EDB8-53FA-7FF1-BB903A259F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559B8-94AC-4035-BC2B-3836B3C10E7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656561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03723E-B87D-0F45-04E1-C9063124F1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1DEDE2-CE13-2E34-E0E9-0C665B70CE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98C686-048D-E33A-8100-6350B7D781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7F1A7-46C0-614C-8973-2677197B1A3C}" type="datetimeFigureOut">
              <a:rPr lang="en-US" smtClean="0"/>
              <a:t>7/12/2023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B5ADCD-AE60-27A3-ED95-6E8286B2B3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C87CDD-7A79-9E96-61E7-5858FA528C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30CD8-110D-3047-99F8-77B3621329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4739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ABDD1-B5FE-2DCC-0162-70893E14E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0A5644-C265-01C2-B99B-ACCB355778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379746-BBAE-76F9-BF04-BAF50AD872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7F1A7-46C0-614C-8973-2677197B1A3C}" type="datetimeFigureOut">
              <a:rPr lang="en-US" smtClean="0"/>
              <a:t>7/12/2023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DDD785-5828-A30A-18C5-84396889A8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079A2E-5E2C-6F11-5F94-67F67CF8C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30CD8-110D-3047-99F8-77B3621329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0787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B0804-9B67-F05C-AF2F-471F54A10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96274-5295-979D-5BAF-E7918E8723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E252FC-B6BA-4E11-7E01-EC0737B4C3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7F1A7-46C0-614C-8973-2677197B1A3C}" type="datetimeFigureOut">
              <a:rPr lang="en-US" smtClean="0"/>
              <a:t>7/12/2023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35EA5F-632F-A347-DD82-5A255EB54E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7D0A59-1962-DF5F-5E30-E4A2640EAB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30CD8-110D-3047-99F8-77B3621329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9133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D24D8C-F582-8E6B-D949-A2E1FEE7C2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EE3CF3-E0FB-DC66-03A1-C4F364982FD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0842CD-3DA4-4837-1358-061EFE03C8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C71512-80DA-6A28-FB0C-E6682620EB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7F1A7-46C0-614C-8973-2677197B1A3C}" type="datetimeFigureOut">
              <a:rPr lang="en-US" smtClean="0"/>
              <a:t>7/12/2023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C5B810-45D8-B339-DEB9-26258CC890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290976-BB5F-505E-017E-A8CD4C6905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30CD8-110D-3047-99F8-77B3621329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3665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FF7846-4BA3-7D86-0493-25FB52BDEC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71DEA3-48B2-A8D8-164D-A416268EB9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3468E0-CB41-8AA5-56A5-6EA8F11A6B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345DFA-F7B0-B434-A231-BF825D2C1B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4291FFD-D6AE-8331-C935-997172C88FD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26E87C5-F0E1-9709-95B0-7F94F953DC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7F1A7-46C0-614C-8973-2677197B1A3C}" type="datetimeFigureOut">
              <a:rPr lang="en-US" smtClean="0"/>
              <a:t>7/12/2023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525D591-57F4-02E4-0650-3ACEFF902C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C7C2320-58CA-78EF-F52A-C236622BA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30CD8-110D-3047-99F8-77B3621329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95925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125B7C-5B04-80F6-47F9-5EEF0241DA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4A1E777-269E-EC3C-A89D-10A1EA55C9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7F1A7-46C0-614C-8973-2677197B1A3C}" type="datetimeFigureOut">
              <a:rPr lang="en-US" smtClean="0"/>
              <a:t>7/12/2023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FE170C-7719-22CE-CF35-2325AED40B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2B1701-B14E-9AF4-F882-AFED2989C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30CD8-110D-3047-99F8-77B3621329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11900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5C63E09-291A-8AC3-2CF7-11D6D0A296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7F1A7-46C0-614C-8973-2677197B1A3C}" type="datetimeFigureOut">
              <a:rPr lang="en-US" smtClean="0"/>
              <a:t>7/12/2023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21D3E21-DF0E-3BDB-3BC6-8BA7C7CC16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887D3E-459A-3E57-9DB7-37948096A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30CD8-110D-3047-99F8-77B3621329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52946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4D71EF-7124-0376-C475-280F9641A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7F3FFE-CA03-1ED9-A80B-28209738FF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529F15-C9FF-573B-4ED9-7E90C09891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13E9B1-F049-3E38-ECA9-CA35F25BB7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7F1A7-46C0-614C-8973-2677197B1A3C}" type="datetimeFigureOut">
              <a:rPr lang="en-US" smtClean="0"/>
              <a:t>7/12/2023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3078A5-6277-58E1-2C02-DF337F6EBD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D9DD66-F8A0-ABC3-B302-D01F53FA39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30CD8-110D-3047-99F8-77B3621329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959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17209F-C03C-C994-50F1-8F78DDD31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A5CBA2-9250-8C1B-1B9B-0E22F32D8A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21A92E-AB48-80AA-EDE7-A973152B05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644273-D630-4EB0-A141-73947F267484}" type="datetimeFigureOut">
              <a:rPr lang="nl-NL" smtClean="0"/>
              <a:t>12-7-2023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853942-C8B5-DC4A-AE5E-F72130BBA5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DD08C1-1756-62AF-1364-E01444E9C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559B8-94AC-4035-BC2B-3836B3C10E7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1765069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5C2396-F03A-1A21-D0B3-5834461FC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EC58206-170F-A9F7-D5DF-82EBFED305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82F7C7-75EE-0482-33A6-261E1EB377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1EF866-F419-BFA8-27EE-058DAAF40B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7F1A7-46C0-614C-8973-2677197B1A3C}" type="datetimeFigureOut">
              <a:rPr lang="en-US" smtClean="0"/>
              <a:t>7/12/2023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9DCC34-B3B7-0305-5A7D-35DBAB5F9D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8424B4-1271-1765-5872-899F474CC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30CD8-110D-3047-99F8-77B3621329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78015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6C0A1-4253-113D-FA76-A1C36FC0F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72972B-51DE-095D-19E4-C62C7623AF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747D91-1582-9FAF-0418-5A86AEFEDB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7F1A7-46C0-614C-8973-2677197B1A3C}" type="datetimeFigureOut">
              <a:rPr lang="en-US" smtClean="0"/>
              <a:t>7/12/2023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0256EA-F551-2245-D5DE-637314D087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CFB3AA-8C46-A4FD-7A5C-3BFDE6D7F1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30CD8-110D-3047-99F8-77B3621329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236208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6B38ABB-7383-E4D5-8D5B-58C46679188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9D9DF1E-4AE3-9E4A-1C6E-DE3FBAAB0C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D8AAEF-D1E5-D11E-A008-EAA846EFF8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7F1A7-46C0-614C-8973-2677197B1A3C}" type="datetimeFigureOut">
              <a:rPr lang="en-US" smtClean="0"/>
              <a:t>7/12/2023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F61E69-0C6D-245F-51AE-192C97AA71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998535-B0D4-7860-3589-4BE096E925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30CD8-110D-3047-99F8-77B3621329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9787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0CA93-4082-ACE1-4015-70DDD811BC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2F9D94-B343-575E-B839-98D8B3AEE3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720A5C-2DEE-1341-627F-AB8F594128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644273-D630-4EB0-A141-73947F267484}" type="datetimeFigureOut">
              <a:rPr lang="nl-NL" smtClean="0"/>
              <a:t>12-7-2023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224D80-8852-56C0-FFE8-C9F87DD6A5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251E62-0591-BDCB-6417-9030CDF13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559B8-94AC-4035-BC2B-3836B3C10E7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825099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ABF4F-4500-660B-0910-BDC203A9F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D225F4-4628-964A-51E2-45660097E7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06DE1D-789F-80BE-C677-4649FA54F9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775F14-AE28-935B-3FBA-B4DA1FEBB5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644273-D630-4EB0-A141-73947F267484}" type="datetimeFigureOut">
              <a:rPr lang="nl-NL" smtClean="0"/>
              <a:t>12-7-2023</a:t>
            </a:fld>
            <a:endParaRPr lang="nl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DBFA19-65CE-0EDD-CE8B-184C3287DE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D2B2DA-9406-57EC-34A4-ADC754026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559B8-94AC-4035-BC2B-3836B3C10E7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351197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7EC64-2E84-B664-4486-09860E247C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B28AB6-7678-B317-27CE-CFF057FC5A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BCE51A-1846-853F-375D-AAD480DF06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6EC9C8-2857-EF68-3442-1A1B3A8D1D0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8DCF46D-94D7-040C-8534-F2E026BA0D1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1B16AEF-8563-9E6B-4984-A85CEA9B1F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644273-D630-4EB0-A141-73947F267484}" type="datetimeFigureOut">
              <a:rPr lang="nl-NL" smtClean="0"/>
              <a:t>12-7-2023</a:t>
            </a:fld>
            <a:endParaRPr lang="nl-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3D5D87F-E8B6-DE47-2A2F-73FBFDDFE9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FE97309-9913-DBEF-E1A7-9B33738D1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559B8-94AC-4035-BC2B-3836B3C10E7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336198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394DE8-F8CD-0DF2-F897-9810143CA6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FFD2C3-6BDE-97FA-3692-3A64AFC0B9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644273-D630-4EB0-A141-73947F267484}" type="datetimeFigureOut">
              <a:rPr lang="nl-NL" smtClean="0"/>
              <a:t>12-7-2023</a:t>
            </a:fld>
            <a:endParaRPr lang="nl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07C917-26B6-6C8A-0486-068D6F5FC5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386461-79DA-E3C2-8A29-E03E94B8A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559B8-94AC-4035-BC2B-3836B3C10E7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722084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E8DE872-9E19-5CAC-0EE6-834CEF95A4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644273-D630-4EB0-A141-73947F267484}" type="datetimeFigureOut">
              <a:rPr lang="nl-NL" smtClean="0"/>
              <a:t>12-7-2023</a:t>
            </a:fld>
            <a:endParaRPr lang="nl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23C81D8-1998-15EC-2D64-86EFBC8273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3DB386-6AEA-05F4-9249-0B7770CCA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559B8-94AC-4035-BC2B-3836B3C10E7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51727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C2BE7-503D-66FA-9442-65D250E55E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E94A8C-610B-1721-4281-FC5CE9C532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D43B73-4CD3-DA44-E7EE-616BD28A7B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973651-9AB3-2754-03EF-208DC069BB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644273-D630-4EB0-A141-73947F267484}" type="datetimeFigureOut">
              <a:rPr lang="nl-NL" smtClean="0"/>
              <a:t>12-7-2023</a:t>
            </a:fld>
            <a:endParaRPr lang="nl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9FE521-742E-F710-A610-A92023E020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58D02E-FF17-75E1-67C7-22958BF158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559B8-94AC-4035-BC2B-3836B3C10E7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210515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9BF446-DC66-58BC-6F52-5478DA29ED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5D8E4A2-17CA-32B8-2190-D12AC0AAB73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1845E7-EBC2-8321-EF1C-3F35090448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6F0C3C-7C57-2B8A-78D0-B8DB7F47AF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644273-D630-4EB0-A141-73947F267484}" type="datetimeFigureOut">
              <a:rPr lang="nl-NL" smtClean="0"/>
              <a:t>12-7-2023</a:t>
            </a:fld>
            <a:endParaRPr lang="nl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59DDDD-51C8-5A0E-CDB4-8424F8CC10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86DFEE-462A-BAFA-F15B-7F2D757828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559B8-94AC-4035-BC2B-3836B3C10E7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417151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29BC3B2-69B9-7A0E-EE21-90AF2DCEC9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126A75-CD2E-EEDC-DD79-79BBD8835B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4B1CE1-9AA9-B27D-B1F3-69B8DB240D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644273-D630-4EB0-A141-73947F267484}" type="datetimeFigureOut">
              <a:rPr lang="nl-NL" smtClean="0"/>
              <a:t>12-7-2023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556F63-7A4A-9428-4C96-4ED56F92BB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AEB142-12BE-56FA-9AEC-DC21E165F6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5559B8-94AC-4035-BC2B-3836B3C10E7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439347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009CED6-39D3-B548-CFDD-D791FA2F9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FA89EA-C453-2A5C-AABB-7A07DC7D84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A71985-4958-3DBF-18DE-9F93762A94B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E7F1A7-46C0-614C-8973-2677197B1A3C}" type="datetimeFigureOut">
              <a:rPr lang="en-US" smtClean="0"/>
              <a:t>7/12/2023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7DDB3A-9A4E-60BC-E9AF-33FBAF8783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14A7D9-DA80-B130-ADE5-0E284C458A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230CD8-110D-3047-99F8-77B3621329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520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png"/><Relationship Id="rId5" Type="http://schemas.openxmlformats.org/officeDocument/2006/relationships/image" Target="../media/image3.tiff"/><Relationship Id="rId4" Type="http://schemas.openxmlformats.org/officeDocument/2006/relationships/image" Target="../media/image2.png"/><Relationship Id="rId9" Type="http://schemas.openxmlformats.org/officeDocument/2006/relationships/image" Target="../media/image7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2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398F3DEE-0E56-499F-AFAE-C2DA7C2C8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BB65E49-5337-40E3-9DBD-146D14EA07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-2"/>
            <a:ext cx="12192000" cy="4522610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859509F-94DC-4952-A3B5-1EFAA2F524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68276" y="5"/>
            <a:ext cx="4023722" cy="4522603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B1AF2CB-1EFE-4962-A8DC-2D3CE47362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57200" y="-5"/>
            <a:ext cx="11743606" cy="4513113"/>
          </a:xfrm>
          <a:prstGeom prst="rect">
            <a:avLst/>
          </a:prstGeom>
          <a:gradFill>
            <a:gsLst>
              <a:gs pos="0">
                <a:srgbClr val="000000">
                  <a:alpha val="8000"/>
                </a:srgbClr>
              </a:gs>
              <a:gs pos="76000">
                <a:schemeClr val="accent1">
                  <a:lumMod val="75000"/>
                  <a:alpha val="2200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232531E-9E20-48D1-A119-C05304D9E8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8807" y="-9506"/>
            <a:ext cx="12200801" cy="4532114"/>
          </a:xfrm>
          <a:prstGeom prst="rect">
            <a:avLst/>
          </a:prstGeom>
          <a:gradFill>
            <a:gsLst>
              <a:gs pos="0">
                <a:srgbClr val="000000">
                  <a:alpha val="51000"/>
                </a:srgbClr>
              </a:gs>
              <a:gs pos="74000">
                <a:schemeClr val="accent1">
                  <a:alpha val="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7AA014B-79A8-4BEC-893F-423182880E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"/>
            <a:ext cx="12192000" cy="2679585"/>
          </a:xfrm>
          <a:prstGeom prst="rect">
            <a:avLst/>
          </a:prstGeom>
          <a:gradFill>
            <a:gsLst>
              <a:gs pos="20000">
                <a:schemeClr val="accent1">
                  <a:alpha val="9000"/>
                </a:schemeClr>
              </a:gs>
              <a:gs pos="100000">
                <a:srgbClr val="000000">
                  <a:alpha val="67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7C841F-61F5-DAA4-A6DE-7FF64055D8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598" y="533514"/>
            <a:ext cx="9617105" cy="1999602"/>
          </a:xfrm>
        </p:spPr>
        <p:txBody>
          <a:bodyPr>
            <a:normAutofit/>
          </a:bodyPr>
          <a:lstStyle/>
          <a:p>
            <a:pPr algn="l"/>
            <a:r>
              <a:rPr lang="en-US" sz="4800">
                <a:solidFill>
                  <a:srgbClr val="FFFFFF"/>
                </a:solidFill>
              </a:rPr>
              <a:t>Parallel MODFLOW 6</a:t>
            </a:r>
            <a:br>
              <a:rPr lang="en-US" sz="4800">
                <a:solidFill>
                  <a:srgbClr val="FFFFFF"/>
                </a:solidFill>
              </a:rPr>
            </a:br>
            <a:r>
              <a:rPr lang="en-US" sz="4000" i="1">
                <a:solidFill>
                  <a:srgbClr val="FFFFFF"/>
                </a:solidFill>
              </a:rPr>
              <a:t>Concepts and Implementation</a:t>
            </a:r>
            <a:endParaRPr lang="en-US" sz="4800" i="1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5BC1FB-4EA9-3811-B8CB-4434CBD8B1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1598" y="2822040"/>
            <a:ext cx="9617105" cy="441877"/>
          </a:xfrm>
        </p:spPr>
        <p:txBody>
          <a:bodyPr>
            <a:normAutofit/>
          </a:bodyPr>
          <a:lstStyle/>
          <a:p>
            <a:pPr algn="l"/>
            <a:r>
              <a:rPr lang="en-US" sz="2000" dirty="0">
                <a:solidFill>
                  <a:srgbClr val="FFFFFF"/>
                </a:solidFill>
              </a:rPr>
              <a:t>Parallel MODFLOW Training Class, July 13-14, 2023, Lakewood, CO</a:t>
            </a:r>
          </a:p>
        </p:txBody>
      </p:sp>
      <p:pic>
        <p:nvPicPr>
          <p:cNvPr id="4" name="Picture 3" descr="tom_analog_1978">
            <a:extLst>
              <a:ext uri="{FF2B5EF4-FFF2-40B4-BE49-F238E27FC236}">
                <a16:creationId xmlns:a16="http://schemas.microsoft.com/office/drawing/2014/main" id="{9DF2818B-5E55-8A54-9FBB-C1900F8B02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00" r="-1" b="-1"/>
          <a:stretch/>
        </p:blipFill>
        <p:spPr bwMode="auto">
          <a:xfrm>
            <a:off x="643890" y="3977143"/>
            <a:ext cx="1828800" cy="1828800"/>
          </a:xfrm>
          <a:custGeom>
            <a:avLst/>
            <a:gdLst/>
            <a:ahLst/>
            <a:cxnLst/>
            <a:rect l="l" t="t" r="r" b="b"/>
            <a:pathLst>
              <a:path w="2282932" h="2282932">
                <a:moveTo>
                  <a:pt x="1141466" y="0"/>
                </a:moveTo>
                <a:cubicBezTo>
                  <a:pt x="1771880" y="0"/>
                  <a:pt x="2282932" y="511052"/>
                  <a:pt x="2282932" y="1141466"/>
                </a:cubicBezTo>
                <a:cubicBezTo>
                  <a:pt x="2282932" y="1771880"/>
                  <a:pt x="1771880" y="2282932"/>
                  <a:pt x="1141466" y="2282932"/>
                </a:cubicBezTo>
                <a:cubicBezTo>
                  <a:pt x="511052" y="2282932"/>
                  <a:pt x="0" y="1771880"/>
                  <a:pt x="0" y="1141466"/>
                </a:cubicBezTo>
                <a:cubicBezTo>
                  <a:pt x="0" y="511052"/>
                  <a:pt x="511052" y="0"/>
                  <a:pt x="1141466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F325E5A-396D-C81C-3138-791E727FD6A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-2" b="6499"/>
          <a:stretch/>
        </p:blipFill>
        <p:spPr>
          <a:xfrm>
            <a:off x="9457201" y="3922053"/>
            <a:ext cx="1828800" cy="1828800"/>
          </a:xfrm>
          <a:custGeom>
            <a:avLst/>
            <a:gdLst/>
            <a:ahLst/>
            <a:cxnLst/>
            <a:rect l="l" t="t" r="r" b="b"/>
            <a:pathLst>
              <a:path w="2282932" h="2282932">
                <a:moveTo>
                  <a:pt x="1141466" y="0"/>
                </a:moveTo>
                <a:cubicBezTo>
                  <a:pt x="1771880" y="0"/>
                  <a:pt x="2282932" y="511052"/>
                  <a:pt x="2282932" y="1141466"/>
                </a:cubicBezTo>
                <a:cubicBezTo>
                  <a:pt x="2282932" y="1771880"/>
                  <a:pt x="1771880" y="2282932"/>
                  <a:pt x="1141466" y="2282932"/>
                </a:cubicBezTo>
                <a:cubicBezTo>
                  <a:pt x="511052" y="2282932"/>
                  <a:pt x="0" y="1771880"/>
                  <a:pt x="0" y="1141466"/>
                </a:cubicBezTo>
                <a:cubicBezTo>
                  <a:pt x="0" y="511052"/>
                  <a:pt x="511052" y="0"/>
                  <a:pt x="1141466" y="0"/>
                </a:cubicBezTo>
                <a:close/>
              </a:path>
            </a:pathLst>
          </a:cu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79E263A-F2F8-EE67-3A6D-BE65604A121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23" r="18472" b="-6"/>
          <a:stretch/>
        </p:blipFill>
        <p:spPr>
          <a:xfrm>
            <a:off x="2847218" y="3932178"/>
            <a:ext cx="1828800" cy="1828800"/>
          </a:xfrm>
          <a:custGeom>
            <a:avLst/>
            <a:gdLst/>
            <a:ahLst/>
            <a:cxnLst/>
            <a:rect l="l" t="t" r="r" b="b"/>
            <a:pathLst>
              <a:path w="2282932" h="2282932">
                <a:moveTo>
                  <a:pt x="1141466" y="0"/>
                </a:moveTo>
                <a:cubicBezTo>
                  <a:pt x="1771880" y="0"/>
                  <a:pt x="2282932" y="511052"/>
                  <a:pt x="2282932" y="1141466"/>
                </a:cubicBezTo>
                <a:cubicBezTo>
                  <a:pt x="2282932" y="1771880"/>
                  <a:pt x="1771880" y="2282932"/>
                  <a:pt x="1141466" y="2282932"/>
                </a:cubicBezTo>
                <a:cubicBezTo>
                  <a:pt x="511052" y="2282932"/>
                  <a:pt x="0" y="1771880"/>
                  <a:pt x="0" y="1141466"/>
                </a:cubicBezTo>
                <a:cubicBezTo>
                  <a:pt x="0" y="511052"/>
                  <a:pt x="511052" y="0"/>
                  <a:pt x="1141466" y="0"/>
                </a:cubicBezTo>
                <a:close/>
              </a:path>
            </a:pathLst>
          </a:cu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8A0F38C4-7853-7251-341E-9B82FBAF7D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54" t="12963" r="35366" b="12963"/>
          <a:stretch/>
        </p:blipFill>
        <p:spPr bwMode="auto">
          <a:xfrm>
            <a:off x="7253874" y="3981745"/>
            <a:ext cx="1828800" cy="1828800"/>
          </a:xfrm>
          <a:custGeom>
            <a:avLst/>
            <a:gdLst/>
            <a:ahLst/>
            <a:cxnLst/>
            <a:rect l="l" t="t" r="r" b="b"/>
            <a:pathLst>
              <a:path w="2282932" h="2282932">
                <a:moveTo>
                  <a:pt x="1141466" y="0"/>
                </a:moveTo>
                <a:cubicBezTo>
                  <a:pt x="1771880" y="0"/>
                  <a:pt x="2282932" y="511052"/>
                  <a:pt x="2282932" y="1141466"/>
                </a:cubicBezTo>
                <a:cubicBezTo>
                  <a:pt x="2282932" y="1771880"/>
                  <a:pt x="1771880" y="2282932"/>
                  <a:pt x="1141466" y="2282932"/>
                </a:cubicBezTo>
                <a:cubicBezTo>
                  <a:pt x="511052" y="2282932"/>
                  <a:pt x="0" y="1771880"/>
                  <a:pt x="0" y="1141466"/>
                </a:cubicBezTo>
                <a:cubicBezTo>
                  <a:pt x="0" y="511052"/>
                  <a:pt x="511052" y="0"/>
                  <a:pt x="1141466" y="0"/>
                </a:cubicBez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8BF489E-BE54-C6D1-010E-3497C620588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2939" t="20969" r="23941" b="20969"/>
          <a:stretch/>
        </p:blipFill>
        <p:spPr>
          <a:xfrm>
            <a:off x="5050546" y="3977143"/>
            <a:ext cx="1828800" cy="1828800"/>
          </a:xfrm>
          <a:custGeom>
            <a:avLst/>
            <a:gdLst/>
            <a:ahLst/>
            <a:cxnLst/>
            <a:rect l="l" t="t" r="r" b="b"/>
            <a:pathLst>
              <a:path w="2282932" h="2282932">
                <a:moveTo>
                  <a:pt x="1141466" y="0"/>
                </a:moveTo>
                <a:cubicBezTo>
                  <a:pt x="1771880" y="0"/>
                  <a:pt x="2282932" y="511052"/>
                  <a:pt x="2282932" y="1141466"/>
                </a:cubicBezTo>
                <a:cubicBezTo>
                  <a:pt x="2282932" y="1771880"/>
                  <a:pt x="1771880" y="2282932"/>
                  <a:pt x="1141466" y="2282932"/>
                </a:cubicBezTo>
                <a:cubicBezTo>
                  <a:pt x="511052" y="2282932"/>
                  <a:pt x="0" y="1771880"/>
                  <a:pt x="0" y="1141466"/>
                </a:cubicBezTo>
                <a:cubicBezTo>
                  <a:pt x="0" y="511052"/>
                  <a:pt x="511052" y="0"/>
                  <a:pt x="1141466" y="0"/>
                </a:cubicBezTo>
                <a:close/>
              </a:path>
            </a:pathLst>
          </a:cu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0FE480D-7084-BC59-7CE6-28DE940FAED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7685" y="6119835"/>
            <a:ext cx="1657165" cy="66286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1594493-F54D-387D-9918-0B42EE11B3B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2507" y="5944128"/>
            <a:ext cx="2508299" cy="815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3972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AB6A6-5ECC-80CA-6387-3208868B25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4485"/>
            <a:ext cx="10515600" cy="1325563"/>
          </a:xfrm>
        </p:spPr>
        <p:txBody>
          <a:bodyPr/>
          <a:lstStyle/>
          <a:p>
            <a:r>
              <a:rPr lang="nl-NL"/>
              <a:t>1. Generalized Coupling</a:t>
            </a:r>
            <a:br>
              <a:rPr lang="nl-NL"/>
            </a:br>
            <a:r>
              <a:rPr lang="nl-NL" sz="3600" i="1"/>
              <a:t>Serial Assembly</a:t>
            </a:r>
            <a:endParaRPr lang="nl-NL" i="1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F07947-B640-0579-5B98-49B05727D8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240"/>
          <a:stretch/>
        </p:blipFill>
        <p:spPr>
          <a:xfrm>
            <a:off x="1200617" y="2244756"/>
            <a:ext cx="2857445" cy="338269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140A1F-6930-161F-3B4C-05B42FC2A5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2733" y="2068263"/>
            <a:ext cx="4153319" cy="411146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1CA148E-D364-EFB2-E267-CBD1B340FA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86023" y="5246579"/>
            <a:ext cx="2085190" cy="56428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C886B26-82F2-C86C-A46E-03A138902964}"/>
              </a:ext>
            </a:extLst>
          </p:cNvPr>
          <p:cNvSpPr/>
          <p:nvPr/>
        </p:nvSpPr>
        <p:spPr>
          <a:xfrm>
            <a:off x="2255520" y="2905760"/>
            <a:ext cx="1978277" cy="772160"/>
          </a:xfrm>
          <a:prstGeom prst="rect">
            <a:avLst/>
          </a:prstGeom>
          <a:noFill/>
          <a:ln w="2857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0B8040A-A146-B35F-B896-DCA42E73B178}"/>
              </a:ext>
            </a:extLst>
          </p:cNvPr>
          <p:cNvSpPr/>
          <p:nvPr/>
        </p:nvSpPr>
        <p:spPr>
          <a:xfrm>
            <a:off x="2255520" y="4889885"/>
            <a:ext cx="1978277" cy="772160"/>
          </a:xfrm>
          <a:prstGeom prst="rect">
            <a:avLst/>
          </a:prstGeom>
          <a:noFill/>
          <a:ln w="2857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CF614F4-F9AE-BF1A-2DA0-0123EBBCA5FA}"/>
              </a:ext>
            </a:extLst>
          </p:cNvPr>
          <p:cNvSpPr/>
          <p:nvPr/>
        </p:nvSpPr>
        <p:spPr>
          <a:xfrm>
            <a:off x="5650990" y="2244756"/>
            <a:ext cx="1351280" cy="1280764"/>
          </a:xfrm>
          <a:prstGeom prst="rect">
            <a:avLst/>
          </a:prstGeom>
          <a:noFill/>
          <a:ln w="28575" cap="flat" cmpd="sng" algn="ctr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EBE48D7-D6F1-EE21-F1B3-F34FA296C02C}"/>
              </a:ext>
            </a:extLst>
          </p:cNvPr>
          <p:cNvSpPr/>
          <p:nvPr/>
        </p:nvSpPr>
        <p:spPr>
          <a:xfrm>
            <a:off x="6841067" y="3445824"/>
            <a:ext cx="2446252" cy="2416496"/>
          </a:xfrm>
          <a:prstGeom prst="rect">
            <a:avLst/>
          </a:prstGeom>
          <a:noFill/>
          <a:ln w="28575" cap="flat" cmpd="sng" algn="ctr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B533365-A50F-B9F1-0E24-44604D5521AB}"/>
              </a:ext>
            </a:extLst>
          </p:cNvPr>
          <p:cNvSpPr/>
          <p:nvPr/>
        </p:nvSpPr>
        <p:spPr>
          <a:xfrm>
            <a:off x="2255520" y="2905760"/>
            <a:ext cx="1978277" cy="772160"/>
          </a:xfrm>
          <a:prstGeom prst="rect">
            <a:avLst/>
          </a:prstGeom>
          <a:noFill/>
          <a:ln w="28575" cap="flat" cmpd="sng" algn="ctr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DE4588B-22A8-84EF-27F3-46E721C9E498}"/>
              </a:ext>
            </a:extLst>
          </p:cNvPr>
          <p:cNvSpPr/>
          <p:nvPr/>
        </p:nvSpPr>
        <p:spPr>
          <a:xfrm>
            <a:off x="2255520" y="4888374"/>
            <a:ext cx="1978277" cy="772160"/>
          </a:xfrm>
          <a:prstGeom prst="rect">
            <a:avLst/>
          </a:prstGeom>
          <a:noFill/>
          <a:ln w="28575" cap="flat" cmpd="sng" algn="ctr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016929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AB6A6-5ECC-80CA-6387-3208868B25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4485"/>
            <a:ext cx="10515600" cy="1325563"/>
          </a:xfrm>
        </p:spPr>
        <p:txBody>
          <a:bodyPr/>
          <a:lstStyle/>
          <a:p>
            <a:r>
              <a:rPr lang="nl-NL"/>
              <a:t>1. Generalized Coupling</a:t>
            </a:r>
            <a:br>
              <a:rPr lang="nl-NL"/>
            </a:br>
            <a:r>
              <a:rPr lang="nl-NL" sz="3600" i="1"/>
              <a:t>Serial Assembly</a:t>
            </a:r>
            <a:endParaRPr lang="nl-NL" i="1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F07947-B640-0579-5B98-49B05727D8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240"/>
          <a:stretch/>
        </p:blipFill>
        <p:spPr>
          <a:xfrm>
            <a:off x="1200617" y="2244756"/>
            <a:ext cx="2857445" cy="338269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140A1F-6930-161F-3B4C-05B42FC2A5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1263" y="2068263"/>
            <a:ext cx="4153319" cy="411146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1CA148E-D364-EFB2-E267-CBD1B340FA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86023" y="5246579"/>
            <a:ext cx="2085190" cy="56428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A95AC0BA-E81D-C1F2-33B8-73A794B5D02B}"/>
              </a:ext>
            </a:extLst>
          </p:cNvPr>
          <p:cNvSpPr/>
          <p:nvPr/>
        </p:nvSpPr>
        <p:spPr>
          <a:xfrm>
            <a:off x="2249553" y="3905902"/>
            <a:ext cx="1978277" cy="772160"/>
          </a:xfrm>
          <a:prstGeom prst="rect">
            <a:avLst/>
          </a:prstGeom>
          <a:noFill/>
          <a:ln w="28575" cap="flat" cmpd="sng" algn="ctr">
            <a:solidFill>
              <a:schemeClr val="accent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7C980E9-C0B1-2C23-37C3-41C3C89E6EAB}"/>
              </a:ext>
            </a:extLst>
          </p:cNvPr>
          <p:cNvSpPr/>
          <p:nvPr/>
        </p:nvSpPr>
        <p:spPr>
          <a:xfrm>
            <a:off x="6910983" y="2285396"/>
            <a:ext cx="2386496" cy="1240124"/>
          </a:xfrm>
          <a:prstGeom prst="rect">
            <a:avLst/>
          </a:prstGeom>
          <a:noFill/>
          <a:ln w="28575" cap="flat" cmpd="sng" algn="ctr">
            <a:solidFill>
              <a:schemeClr val="accent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34B7E34-17A9-8BBF-AB83-3AACB919ED1D}"/>
              </a:ext>
            </a:extLst>
          </p:cNvPr>
          <p:cNvSpPr/>
          <p:nvPr/>
        </p:nvSpPr>
        <p:spPr>
          <a:xfrm>
            <a:off x="5714382" y="3493456"/>
            <a:ext cx="1227081" cy="2416496"/>
          </a:xfrm>
          <a:prstGeom prst="rect">
            <a:avLst/>
          </a:prstGeom>
          <a:noFill/>
          <a:ln w="28575" cap="flat" cmpd="sng" algn="ctr">
            <a:solidFill>
              <a:schemeClr val="accent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539090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AB6A6-5ECC-80CA-6387-3208868B25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4485"/>
            <a:ext cx="10515600" cy="1325563"/>
          </a:xfrm>
        </p:spPr>
        <p:txBody>
          <a:bodyPr/>
          <a:lstStyle/>
          <a:p>
            <a:r>
              <a:rPr lang="nl-NL"/>
              <a:t>1. Generalized Coupling</a:t>
            </a:r>
            <a:br>
              <a:rPr lang="nl-NL"/>
            </a:br>
            <a:r>
              <a:rPr lang="nl-NL" sz="3600" i="1"/>
              <a:t>Parallel Assembly</a:t>
            </a:r>
            <a:endParaRPr lang="nl-NL" i="1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F07947-B640-0579-5B98-49B05727D8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240"/>
          <a:stretch/>
        </p:blipFill>
        <p:spPr>
          <a:xfrm>
            <a:off x="1200617" y="2244756"/>
            <a:ext cx="2857445" cy="338269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140A1F-6930-161F-3B4C-05B42FC2A5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1263" y="2068263"/>
            <a:ext cx="4153319" cy="4111461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FE139227-958B-3F87-1755-993E0952137A}"/>
              </a:ext>
            </a:extLst>
          </p:cNvPr>
          <p:cNvGrpSpPr/>
          <p:nvPr/>
        </p:nvGrpSpPr>
        <p:grpSpPr>
          <a:xfrm>
            <a:off x="5467255" y="2237256"/>
            <a:ext cx="4875477" cy="3477398"/>
            <a:chOff x="6920135" y="2237256"/>
            <a:chExt cx="4875477" cy="3477398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84776ED7-A28D-6196-38C4-D371B317B598}"/>
                </a:ext>
              </a:extLst>
            </p:cNvPr>
            <p:cNvSpPr/>
            <p:nvPr/>
          </p:nvSpPr>
          <p:spPr>
            <a:xfrm>
              <a:off x="6920135" y="2237256"/>
              <a:ext cx="4623510" cy="1150123"/>
            </a:xfrm>
            <a:prstGeom prst="rect">
              <a:avLst/>
            </a:prstGeom>
            <a:noFill/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B57F15F-44CA-FA2F-C24E-E88BCB392AAF}"/>
                </a:ext>
              </a:extLst>
            </p:cNvPr>
            <p:cNvSpPr/>
            <p:nvPr/>
          </p:nvSpPr>
          <p:spPr>
            <a:xfrm>
              <a:off x="6920135" y="3438703"/>
              <a:ext cx="4623510" cy="2275951"/>
            </a:xfrm>
            <a:prstGeom prst="rect">
              <a:avLst/>
            </a:prstGeom>
            <a:noFill/>
            <a:ln w="38100" cap="flat" cmpd="sng" algn="ctr">
              <a:solidFill>
                <a:srgbClr val="7030A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16EC90F-3892-B12D-C1F6-AA6F7AD1DDF7}"/>
                </a:ext>
              </a:extLst>
            </p:cNvPr>
            <p:cNvSpPr txBox="1"/>
            <p:nvPr/>
          </p:nvSpPr>
          <p:spPr>
            <a:xfrm>
              <a:off x="10786375" y="2408316"/>
              <a:ext cx="7572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00B050"/>
                  </a:solidFill>
                </a:rPr>
                <a:t>CPU 1</a:t>
              </a:r>
              <a:endParaRPr lang="nl-NL" b="1" dirty="0">
                <a:solidFill>
                  <a:srgbClr val="00B050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7F4B08C-3F4F-8916-76DF-121C488C9082}"/>
                </a:ext>
              </a:extLst>
            </p:cNvPr>
            <p:cNvSpPr txBox="1"/>
            <p:nvPr/>
          </p:nvSpPr>
          <p:spPr>
            <a:xfrm>
              <a:off x="10767032" y="3604182"/>
              <a:ext cx="10285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7030A0"/>
                  </a:solidFill>
                </a:rPr>
                <a:t>CPU 2</a:t>
              </a:r>
              <a:endParaRPr lang="nl-NL" b="1" dirty="0">
                <a:solidFill>
                  <a:srgbClr val="7030A0"/>
                </a:solidFill>
              </a:endParaRPr>
            </a:p>
          </p:txBody>
        </p:sp>
      </p:grpSp>
      <p:sp>
        <p:nvSpPr>
          <p:cNvPr id="11" name="Oval 10">
            <a:extLst>
              <a:ext uri="{FF2B5EF4-FFF2-40B4-BE49-F238E27FC236}">
                <a16:creationId xmlns:a16="http://schemas.microsoft.com/office/drawing/2014/main" id="{415285C2-F7DD-63E7-53E7-D3925B642AFA}"/>
              </a:ext>
            </a:extLst>
          </p:cNvPr>
          <p:cNvSpPr/>
          <p:nvPr/>
        </p:nvSpPr>
        <p:spPr>
          <a:xfrm>
            <a:off x="2153920" y="3791234"/>
            <a:ext cx="2184400" cy="1001657"/>
          </a:xfrm>
          <a:prstGeom prst="ellipse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C6755DD-D0A1-5BE5-287F-6FF3A4902595}"/>
              </a:ext>
            </a:extLst>
          </p:cNvPr>
          <p:cNvSpPr txBox="1"/>
          <p:nvPr/>
        </p:nvSpPr>
        <p:spPr>
          <a:xfrm>
            <a:off x="4183254" y="3519459"/>
            <a:ext cx="5661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3200">
                <a:solidFill>
                  <a:srgbClr val="C00000"/>
                </a:solidFill>
              </a:rPr>
              <a:t>??</a:t>
            </a:r>
            <a:endParaRPr lang="nl-NL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9712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79B51A-81D4-A71A-C8F2-F99FD3AD8C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1. Generalized Coupling</a:t>
            </a:r>
            <a:br>
              <a:rPr lang="en-US"/>
            </a:br>
            <a:r>
              <a:rPr lang="en-US" sz="3600" i="1"/>
              <a:t>Parallel Assembly</a:t>
            </a:r>
            <a:endParaRPr lang="nl-NL" i="1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B25E1F-E239-BE10-6F93-8A1E2E0DD9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2104" y="2095187"/>
            <a:ext cx="4134928" cy="411146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049807D-C105-ABB0-87E9-A5CC19E12DA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" r="1468" b="694"/>
          <a:stretch/>
        </p:blipFill>
        <p:spPr>
          <a:xfrm>
            <a:off x="838200" y="2290306"/>
            <a:ext cx="4721698" cy="337024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EA8F32B-C721-1F49-7975-33B3170074EA}"/>
              </a:ext>
            </a:extLst>
          </p:cNvPr>
          <p:cNvSpPr/>
          <p:nvPr/>
        </p:nvSpPr>
        <p:spPr>
          <a:xfrm>
            <a:off x="1515649" y="2968670"/>
            <a:ext cx="4134929" cy="1325563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16093F5-C2A2-489B-30FC-81ED3854FCCA}"/>
              </a:ext>
            </a:extLst>
          </p:cNvPr>
          <p:cNvSpPr/>
          <p:nvPr/>
        </p:nvSpPr>
        <p:spPr>
          <a:xfrm>
            <a:off x="6925487" y="2275822"/>
            <a:ext cx="4623510" cy="1150123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1B3EF8B-33B3-86F7-7EBF-E69724C99B3A}"/>
              </a:ext>
            </a:extLst>
          </p:cNvPr>
          <p:cNvSpPr/>
          <p:nvPr/>
        </p:nvSpPr>
        <p:spPr>
          <a:xfrm>
            <a:off x="6925487" y="3477269"/>
            <a:ext cx="4623510" cy="2275951"/>
          </a:xfrm>
          <a:prstGeom prst="rect">
            <a:avLst/>
          </a:prstGeom>
          <a:noFill/>
          <a:ln w="38100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DAE8250-B92C-3C0F-B2ED-A6E1CE69C15B}"/>
              </a:ext>
            </a:extLst>
          </p:cNvPr>
          <p:cNvSpPr/>
          <p:nvPr/>
        </p:nvSpPr>
        <p:spPr>
          <a:xfrm>
            <a:off x="1515649" y="4365694"/>
            <a:ext cx="4134928" cy="1387526"/>
          </a:xfrm>
          <a:prstGeom prst="rect">
            <a:avLst/>
          </a:prstGeom>
          <a:noFill/>
          <a:ln w="38100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F0C77F6-6694-29CC-2A35-032605D035E9}"/>
              </a:ext>
            </a:extLst>
          </p:cNvPr>
          <p:cNvSpPr txBox="1"/>
          <p:nvPr/>
        </p:nvSpPr>
        <p:spPr>
          <a:xfrm>
            <a:off x="10786375" y="2408316"/>
            <a:ext cx="757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CPU 1</a:t>
            </a:r>
            <a:endParaRPr lang="nl-NL" b="1" dirty="0">
              <a:solidFill>
                <a:srgbClr val="00B05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F63D651-72F2-48B3-0B49-FEA6E21C8F60}"/>
              </a:ext>
            </a:extLst>
          </p:cNvPr>
          <p:cNvSpPr txBox="1"/>
          <p:nvPr/>
        </p:nvSpPr>
        <p:spPr>
          <a:xfrm>
            <a:off x="10767032" y="3604182"/>
            <a:ext cx="1028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CPU 2</a:t>
            </a:r>
            <a:endParaRPr lang="nl-NL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0613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/>
      <p:bldP spid="1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79B51A-81D4-A71A-C8F2-F99FD3AD8C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1. Generalized Coupling</a:t>
            </a:r>
            <a:br>
              <a:rPr lang="en-US"/>
            </a:br>
            <a:r>
              <a:rPr lang="en-US" sz="3600" i="1"/>
              <a:t>Parallel Assembly</a:t>
            </a:r>
            <a:endParaRPr lang="nl-NL" i="1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49807D-C105-ABB0-87E9-A5CC19E12D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" r="1468" b="694"/>
          <a:stretch/>
        </p:blipFill>
        <p:spPr>
          <a:xfrm>
            <a:off x="838200" y="2290306"/>
            <a:ext cx="4721698" cy="337024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EA8F32B-C721-1F49-7975-33B3170074EA}"/>
              </a:ext>
            </a:extLst>
          </p:cNvPr>
          <p:cNvSpPr/>
          <p:nvPr/>
        </p:nvSpPr>
        <p:spPr>
          <a:xfrm>
            <a:off x="1515649" y="2968670"/>
            <a:ext cx="4134929" cy="1325563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DAE8250-B92C-3C0F-B2ED-A6E1CE69C15B}"/>
              </a:ext>
            </a:extLst>
          </p:cNvPr>
          <p:cNvSpPr/>
          <p:nvPr/>
        </p:nvSpPr>
        <p:spPr>
          <a:xfrm>
            <a:off x="1515649" y="4365694"/>
            <a:ext cx="4134928" cy="1387526"/>
          </a:xfrm>
          <a:prstGeom prst="rect">
            <a:avLst/>
          </a:prstGeom>
          <a:noFill/>
          <a:ln w="38100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1A010B4-0EEB-6716-E30E-EF76F1E692F0}"/>
              </a:ext>
            </a:extLst>
          </p:cNvPr>
          <p:cNvSpPr txBox="1"/>
          <p:nvPr/>
        </p:nvSpPr>
        <p:spPr>
          <a:xfrm>
            <a:off x="6541424" y="3211532"/>
            <a:ext cx="5071456" cy="2308324"/>
          </a:xfrm>
          <a:prstGeom prst="rect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nl-NL" sz="2400" b="1"/>
              <a:t>Brief note on the Interface Model</a:t>
            </a:r>
            <a:r>
              <a:rPr lang="nl-NL" sz="2400"/>
              <a:t>:</a:t>
            </a:r>
          </a:p>
          <a:p>
            <a:r>
              <a:rPr lang="nl-NL" sz="2400"/>
              <a:t>A purely technical construct for coupling numerical models. </a:t>
            </a:r>
          </a:p>
          <a:p>
            <a:r>
              <a:rPr lang="nl-NL" sz="2400"/>
              <a:t>It works behind the scenes and is not a real model. No need to configure it, nor does it produce any output.</a:t>
            </a:r>
          </a:p>
        </p:txBody>
      </p:sp>
    </p:spTree>
    <p:extLst>
      <p:ext uri="{BB962C8B-B14F-4D97-AF65-F5344CB8AC3E}">
        <p14:creationId xmlns:p14="http://schemas.microsoft.com/office/powerpoint/2010/main" val="8047054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58F758-54BE-76E8-0452-159728B0D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1. Generalized Coupling</a:t>
            </a:r>
            <a:br>
              <a:rPr lang="en-US"/>
            </a:br>
            <a:r>
              <a:rPr lang="en-US" sz="3600" i="1"/>
              <a:t>Interface Model</a:t>
            </a:r>
            <a:endParaRPr lang="nl-NL" i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CDF2BF-8A57-44CD-DE54-F76611D4DD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/>
              <a:t>Constructing the equations at the interface (Exchange) posed a software engineering challenge:</a:t>
            </a:r>
          </a:p>
          <a:p>
            <a:r>
              <a:rPr lang="en-US"/>
              <a:t>Duplication of code</a:t>
            </a:r>
          </a:p>
          <a:p>
            <a:r>
              <a:rPr lang="en-US"/>
              <a:t>Advanced concepts (XT3D) can not be efficiently implemented</a:t>
            </a:r>
          </a:p>
          <a:p>
            <a:r>
              <a:rPr lang="en-US"/>
              <a:t>Repetition when adding new process models</a:t>
            </a:r>
          </a:p>
          <a:p>
            <a:pPr lvl="1"/>
            <a:endParaRPr lang="en-US"/>
          </a:p>
          <a:p>
            <a:pPr marL="0" indent="0">
              <a:buNone/>
            </a:pPr>
            <a:r>
              <a:rPr lang="en-US"/>
              <a:t>The “Interface Model” is designed to formulate the balance equation at the model boundary</a:t>
            </a:r>
          </a:p>
          <a:p>
            <a:r>
              <a:rPr lang="en-US"/>
              <a:t>It mimics (type extension) a real flow or transport model so that it can use all existing data structures and procedures</a:t>
            </a:r>
          </a:p>
          <a:p>
            <a:r>
              <a:rPr lang="en-US"/>
              <a:t>It is purely technical construct, no user input required</a:t>
            </a:r>
          </a:p>
          <a:p>
            <a:r>
              <a:rPr lang="en-US"/>
              <a:t>The discretization is determined automatically from the existing Exchange</a:t>
            </a:r>
          </a:p>
          <a:p>
            <a:r>
              <a:rPr lang="en-US"/>
              <a:t>It is generalized: applies to (future) numerical process models in general</a:t>
            </a:r>
          </a:p>
        </p:txBody>
      </p:sp>
    </p:spTree>
    <p:extLst>
      <p:ext uri="{BB962C8B-B14F-4D97-AF65-F5344CB8AC3E}">
        <p14:creationId xmlns:p14="http://schemas.microsoft.com/office/powerpoint/2010/main" val="1118965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20698F-F103-4279-8340-DA6FEA350E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1. Generalized Coupling</a:t>
            </a:r>
            <a:br>
              <a:rPr lang="nl-NL"/>
            </a:br>
            <a:r>
              <a:rPr lang="nl-NL" sz="3600" i="1"/>
              <a:t>Interface Model</a:t>
            </a:r>
            <a:endParaRPr lang="en-US" i="1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2DC1A1A-05D5-5342-344C-8F0C2B8995DC}"/>
              </a:ext>
            </a:extLst>
          </p:cNvPr>
          <p:cNvGrpSpPr/>
          <p:nvPr/>
        </p:nvGrpSpPr>
        <p:grpSpPr>
          <a:xfrm>
            <a:off x="4579217" y="1690828"/>
            <a:ext cx="3473923" cy="2330443"/>
            <a:chOff x="4579217" y="1690828"/>
            <a:chExt cx="3473923" cy="233044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0911DBD-BA07-C6C7-A8E3-E33B5E2DFB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9217" y="1690828"/>
              <a:ext cx="3255409" cy="1772439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640DDA2-C853-0DB3-A45D-7AE8654657FF}"/>
                </a:ext>
              </a:extLst>
            </p:cNvPr>
            <p:cNvSpPr txBox="1"/>
            <p:nvPr/>
          </p:nvSpPr>
          <p:spPr>
            <a:xfrm>
              <a:off x="4797731" y="3436496"/>
              <a:ext cx="325540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600"/>
                <a:t>Construct grid </a:t>
              </a:r>
              <a:r>
                <a:rPr lang="en-US" sz="1600" dirty="0"/>
                <a:t>around interface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600"/>
                <a:t>Create </a:t>
              </a:r>
              <a:r>
                <a:rPr lang="en-US" sz="1600" dirty="0"/>
                <a:t>Model with interface grid</a:t>
              </a:r>
              <a:endParaRPr lang="nl-NL" sz="1600" dirty="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EE54B71-C0C0-FD67-695D-EAB11C3A937A}"/>
              </a:ext>
            </a:extLst>
          </p:cNvPr>
          <p:cNvGrpSpPr/>
          <p:nvPr/>
        </p:nvGrpSpPr>
        <p:grpSpPr>
          <a:xfrm>
            <a:off x="934496" y="1690688"/>
            <a:ext cx="3255667" cy="2067044"/>
            <a:chOff x="934496" y="1690688"/>
            <a:chExt cx="3255667" cy="206704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0C3E9E11-4433-9EC4-A24E-3242BB718D3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4496" y="1690688"/>
              <a:ext cx="3255667" cy="1772579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D327C24-13B7-2AE5-3CD0-25E347D6E2F5}"/>
                </a:ext>
              </a:extLst>
            </p:cNvPr>
            <p:cNvSpPr txBox="1"/>
            <p:nvPr/>
          </p:nvSpPr>
          <p:spPr>
            <a:xfrm>
              <a:off x="1153268" y="3419178"/>
              <a:ext cx="30368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600" dirty="0"/>
                <a:t>Case: 2 Models, 1 Exchange</a:t>
              </a:r>
              <a:endParaRPr lang="nl-NL" sz="1600" dirty="0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3A4C7CD-BA8D-033B-B6F6-718939546B2D}"/>
              </a:ext>
            </a:extLst>
          </p:cNvPr>
          <p:cNvGrpSpPr/>
          <p:nvPr/>
        </p:nvGrpSpPr>
        <p:grpSpPr>
          <a:xfrm>
            <a:off x="8210414" y="1690828"/>
            <a:ext cx="3802046" cy="2330443"/>
            <a:chOff x="8210414" y="1690828"/>
            <a:chExt cx="3802046" cy="233044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00CDEEC-8852-E682-D593-4A9DAE50C9F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10414" y="1690828"/>
              <a:ext cx="3255409" cy="1772439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C253EE1-A185-02DF-7851-8EB638B802C3}"/>
                </a:ext>
              </a:extLst>
            </p:cNvPr>
            <p:cNvSpPr txBox="1"/>
            <p:nvPr/>
          </p:nvSpPr>
          <p:spPr>
            <a:xfrm>
              <a:off x="8442194" y="3436496"/>
              <a:ext cx="357026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600" dirty="0"/>
                <a:t>Copy configuration data from models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600" dirty="0"/>
                <a:t>Update state variables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EBC83CD-6F44-AD15-7226-457777EDFC08}"/>
              </a:ext>
            </a:extLst>
          </p:cNvPr>
          <p:cNvGrpSpPr/>
          <p:nvPr/>
        </p:nvGrpSpPr>
        <p:grpSpPr>
          <a:xfrm>
            <a:off x="934754" y="4305491"/>
            <a:ext cx="4793085" cy="2404467"/>
            <a:chOff x="934754" y="4305491"/>
            <a:chExt cx="4793085" cy="240446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DA5A9D9-0512-CE8D-1489-82006E76A7D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4754" y="4449390"/>
              <a:ext cx="3255409" cy="1739191"/>
            </a:xfrm>
            <a:prstGeom prst="rect">
              <a:avLst/>
            </a:prstGeom>
            <a:noFill/>
          </p:spPr>
        </p:pic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DC9323BB-1208-B891-6BEE-23955EC49BC5}"/>
                </a:ext>
              </a:extLst>
            </p:cNvPr>
            <p:cNvGrpSpPr/>
            <p:nvPr/>
          </p:nvGrpSpPr>
          <p:grpSpPr>
            <a:xfrm>
              <a:off x="1153268" y="4305491"/>
              <a:ext cx="4574571" cy="2404467"/>
              <a:chOff x="1153268" y="4305491"/>
              <a:chExt cx="4574571" cy="2404467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A0580E3E-DB10-F3F9-43FB-23CC6E8C0E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114770" y="4638019"/>
                <a:ext cx="1613069" cy="1603914"/>
              </a:xfrm>
              <a:prstGeom prst="rect">
                <a:avLst/>
              </a:prstGeom>
            </p:spPr>
          </p:pic>
          <p:sp>
            <p:nvSpPr>
              <p:cNvPr id="10" name="Arrow: Curved Down 9">
                <a:extLst>
                  <a:ext uri="{FF2B5EF4-FFF2-40B4-BE49-F238E27FC236}">
                    <a16:creationId xmlns:a16="http://schemas.microsoft.com/office/drawing/2014/main" id="{CD014543-63AE-B68A-19D7-995EFD89751D}"/>
                  </a:ext>
                </a:extLst>
              </p:cNvPr>
              <p:cNvSpPr/>
              <p:nvPr/>
            </p:nvSpPr>
            <p:spPr>
              <a:xfrm>
                <a:off x="2946053" y="4305491"/>
                <a:ext cx="1613068" cy="294021"/>
              </a:xfrm>
              <a:prstGeom prst="curvedDown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BA65A9E9-EE8A-2E77-FAE1-EBF975AE6197}"/>
                  </a:ext>
                </a:extLst>
              </p:cNvPr>
              <p:cNvSpPr/>
              <p:nvPr/>
            </p:nvSpPr>
            <p:spPr>
              <a:xfrm>
                <a:off x="4190163" y="4649752"/>
                <a:ext cx="572756" cy="517420"/>
              </a:xfrm>
              <a:prstGeom prst="rect">
                <a:avLst/>
              </a:prstGeom>
              <a:noFill/>
              <a:ln w="19050" cap="flat" cmpd="sng" algn="ctr">
                <a:solidFill>
                  <a:srgbClr val="00B05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6"/>
              </a:fontRef>
            </p:style>
            <p:txBody>
              <a:bodyPr rtlCol="0" anchor="ctr"/>
              <a:lstStyle/>
              <a:p>
                <a:pPr algn="ctr"/>
                <a:endParaRPr lang="nl-NL"/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0651F69-27AF-3BB6-95EE-D0D18ED3024A}"/>
                  </a:ext>
                </a:extLst>
              </p:cNvPr>
              <p:cNvSpPr txBox="1"/>
              <p:nvPr/>
            </p:nvSpPr>
            <p:spPr>
              <a:xfrm>
                <a:off x="1153268" y="6125183"/>
                <a:ext cx="4236003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sz="1600" dirty="0"/>
                  <a:t>Calculate Model coefficients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sz="1600" dirty="0"/>
                  <a:t>Put Model coefficients into linear system</a:t>
                </a:r>
                <a:endParaRPr lang="nl-NL" sz="1400" dirty="0"/>
              </a:p>
            </p:txBody>
          </p:sp>
        </p:grp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EABAAFB-9232-9B69-564F-B3CC7F32643B}"/>
              </a:ext>
            </a:extLst>
          </p:cNvPr>
          <p:cNvGrpSpPr/>
          <p:nvPr/>
        </p:nvGrpSpPr>
        <p:grpSpPr>
          <a:xfrm>
            <a:off x="5839898" y="4306570"/>
            <a:ext cx="4905144" cy="2395246"/>
            <a:chOff x="5839898" y="4306570"/>
            <a:chExt cx="4905144" cy="239524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085CAC5-34D9-3950-FC01-AF43B06AE26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39898" y="4502742"/>
              <a:ext cx="3255409" cy="1739191"/>
            </a:xfrm>
            <a:prstGeom prst="rect">
              <a:avLst/>
            </a:prstGeom>
            <a:noFill/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BB8B409-5664-59D2-F827-4A86248D160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907855" y="4638019"/>
              <a:ext cx="1613069" cy="1603914"/>
            </a:xfrm>
            <a:prstGeom prst="rect">
              <a:avLst/>
            </a:prstGeom>
          </p:spPr>
        </p:pic>
        <p:sp>
          <p:nvSpPr>
            <p:cNvPr id="11" name="Arrow: Curved Down 10">
              <a:extLst>
                <a:ext uri="{FF2B5EF4-FFF2-40B4-BE49-F238E27FC236}">
                  <a16:creationId xmlns:a16="http://schemas.microsoft.com/office/drawing/2014/main" id="{23B37CE3-8E8A-1DA0-6917-0F141DB63359}"/>
                </a:ext>
              </a:extLst>
            </p:cNvPr>
            <p:cNvSpPr/>
            <p:nvPr/>
          </p:nvSpPr>
          <p:spPr>
            <a:xfrm>
              <a:off x="8088924" y="4306570"/>
              <a:ext cx="1989572" cy="294021"/>
            </a:xfrm>
            <a:prstGeom prst="curvedDown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>
                <a:solidFill>
                  <a:schemeClr val="tx1"/>
                </a:solidFill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EBD24B4-9DEB-4915-6A87-7D3F9D93A3C2}"/>
                </a:ext>
              </a:extLst>
            </p:cNvPr>
            <p:cNvSpPr/>
            <p:nvPr/>
          </p:nvSpPr>
          <p:spPr>
            <a:xfrm>
              <a:off x="9545934" y="4649752"/>
              <a:ext cx="974990" cy="517420"/>
            </a:xfrm>
            <a:prstGeom prst="rect">
              <a:avLst/>
            </a:prstGeom>
            <a:noFill/>
            <a:ln w="1905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473E075-8DB3-8B24-AEB9-B5781761D9FE}"/>
                </a:ext>
              </a:extLst>
            </p:cNvPr>
            <p:cNvSpPr txBox="1"/>
            <p:nvPr/>
          </p:nvSpPr>
          <p:spPr>
            <a:xfrm>
              <a:off x="6096000" y="6117041"/>
              <a:ext cx="464904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600" dirty="0"/>
                <a:t>Calculate Interface coefficients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600" dirty="0"/>
                <a:t>Put Interface coefficients into linear system</a:t>
              </a:r>
              <a:endParaRPr lang="nl-NL" sz="1600" dirty="0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A79B62EC-E503-F900-0C64-0B0E96769862}"/>
              </a:ext>
            </a:extLst>
          </p:cNvPr>
          <p:cNvSpPr txBox="1"/>
          <p:nvPr/>
        </p:nvSpPr>
        <p:spPr>
          <a:xfrm>
            <a:off x="8328363" y="785409"/>
            <a:ext cx="3444657" cy="646331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/>
              <a:t>This step requires synchronization over processes: </a:t>
            </a:r>
            <a:r>
              <a:rPr lang="en-US" b="1"/>
              <a:t>Virtual Data</a:t>
            </a:r>
            <a:endParaRPr lang="nl-NL" b="1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3B98605-6A82-F448-5824-EF5FCCB29847}"/>
              </a:ext>
            </a:extLst>
          </p:cNvPr>
          <p:cNvSpPr/>
          <p:nvPr/>
        </p:nvSpPr>
        <p:spPr>
          <a:xfrm>
            <a:off x="8088924" y="701458"/>
            <a:ext cx="3923536" cy="3476678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44363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C2BA3B-0F33-0FA3-E1B1-7A0F7F59E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2. Virtualization of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1E1D31-F170-078F-08C7-FB8E0E37D7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" r="1468" b="694"/>
          <a:stretch/>
        </p:blipFill>
        <p:spPr>
          <a:xfrm>
            <a:off x="1762608" y="1967571"/>
            <a:ext cx="4721698" cy="3370242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5D50B7C-4EC1-4614-B1E6-6775AA39750B}"/>
              </a:ext>
            </a:extLst>
          </p:cNvPr>
          <p:cNvCxnSpPr>
            <a:cxnSpLocks/>
          </p:cNvCxnSpPr>
          <p:nvPr/>
        </p:nvCxnSpPr>
        <p:spPr>
          <a:xfrm flipH="1">
            <a:off x="1758233" y="4012458"/>
            <a:ext cx="8256394" cy="0"/>
          </a:xfrm>
          <a:prstGeom prst="line">
            <a:avLst/>
          </a:prstGeom>
          <a:ln w="28575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BA4E08F-5518-58BE-B224-2F16051933AA}"/>
              </a:ext>
            </a:extLst>
          </p:cNvPr>
          <p:cNvCxnSpPr>
            <a:cxnSpLocks/>
          </p:cNvCxnSpPr>
          <p:nvPr/>
        </p:nvCxnSpPr>
        <p:spPr>
          <a:xfrm flipH="1">
            <a:off x="1758233" y="3982313"/>
            <a:ext cx="8256394" cy="0"/>
          </a:xfrm>
          <a:prstGeom prst="line">
            <a:avLst/>
          </a:prstGeom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1868BE6C-9736-68F8-0493-B53F0273F032}"/>
              </a:ext>
            </a:extLst>
          </p:cNvPr>
          <p:cNvSpPr/>
          <p:nvPr/>
        </p:nvSpPr>
        <p:spPr>
          <a:xfrm>
            <a:off x="4970355" y="3349265"/>
            <a:ext cx="1513952" cy="482324"/>
          </a:xfrm>
          <a:prstGeom prst="rect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BAA0A98-C752-A538-CCF3-F0FBFBE53BC8}"/>
              </a:ext>
            </a:extLst>
          </p:cNvPr>
          <p:cNvSpPr txBox="1"/>
          <p:nvPr/>
        </p:nvSpPr>
        <p:spPr>
          <a:xfrm>
            <a:off x="9049447" y="1576268"/>
            <a:ext cx="744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CPU 1</a:t>
            </a:r>
            <a:endParaRPr lang="nl-NL" b="1" dirty="0">
              <a:solidFill>
                <a:srgbClr val="00B05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DE201E5-11D9-5535-DFB7-5F8342D004D0}"/>
              </a:ext>
            </a:extLst>
          </p:cNvPr>
          <p:cNvSpPr txBox="1"/>
          <p:nvPr/>
        </p:nvSpPr>
        <p:spPr>
          <a:xfrm>
            <a:off x="9049447" y="5977113"/>
            <a:ext cx="744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CPU 2</a:t>
            </a:r>
            <a:endParaRPr lang="nl-NL" b="1" dirty="0">
              <a:solidFill>
                <a:srgbClr val="7030A0"/>
              </a:solidFill>
            </a:endParaRPr>
          </a:p>
        </p:txBody>
      </p: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6167145B-5D7D-2988-300A-F614F1BC2797}"/>
              </a:ext>
            </a:extLst>
          </p:cNvPr>
          <p:cNvCxnSpPr>
            <a:endCxn id="7" idx="0"/>
          </p:cNvCxnSpPr>
          <p:nvPr/>
        </p:nvCxnSpPr>
        <p:spPr>
          <a:xfrm>
            <a:off x="4509370" y="2993721"/>
            <a:ext cx="1217961" cy="355544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DEBFC7B2-2754-952D-BA5C-2FDC72D92D3F}"/>
              </a:ext>
            </a:extLst>
          </p:cNvPr>
          <p:cNvCxnSpPr/>
          <p:nvPr/>
        </p:nvCxnSpPr>
        <p:spPr>
          <a:xfrm flipV="1">
            <a:off x="4509370" y="3831589"/>
            <a:ext cx="1217961" cy="1266504"/>
          </a:xfrm>
          <a:prstGeom prst="straightConnector1">
            <a:avLst/>
          </a:prstGeom>
          <a:ln w="28575">
            <a:solidFill>
              <a:srgbClr val="C00000"/>
            </a:solidFill>
            <a:prstDash val="sysDash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20BB953F-F8CD-73D1-CBAC-845E175D5FB6}"/>
              </a:ext>
            </a:extLst>
          </p:cNvPr>
          <p:cNvSpPr txBox="1"/>
          <p:nvPr/>
        </p:nvSpPr>
        <p:spPr>
          <a:xfrm>
            <a:off x="4935713" y="2545900"/>
            <a:ext cx="30251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Fill with data from Model A</a:t>
            </a:r>
            <a:endParaRPr lang="nl-NL" sz="200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706B5A1-2D56-4150-E091-6C0D280BCD34}"/>
              </a:ext>
            </a:extLst>
          </p:cNvPr>
          <p:cNvSpPr txBox="1"/>
          <p:nvPr/>
        </p:nvSpPr>
        <p:spPr>
          <a:xfrm>
            <a:off x="4935712" y="4867892"/>
            <a:ext cx="44791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But, data from Model B is </a:t>
            </a:r>
            <a:r>
              <a:rPr lang="en-US" sz="2000">
                <a:solidFill>
                  <a:srgbClr val="C00000"/>
                </a:solidFill>
              </a:rPr>
              <a:t>inaccessible</a:t>
            </a:r>
            <a:r>
              <a:rPr lang="en-US" sz="2000"/>
              <a:t>…</a:t>
            </a:r>
            <a:endParaRPr lang="nl-NL" sz="2000"/>
          </a:p>
        </p:txBody>
      </p:sp>
    </p:spTree>
    <p:extLst>
      <p:ext uri="{BB962C8B-B14F-4D97-AF65-F5344CB8AC3E}">
        <p14:creationId xmlns:p14="http://schemas.microsoft.com/office/powerpoint/2010/main" val="2701768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C2BA3B-0F33-0FA3-E1B1-7A0F7F59E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2. Virtualization of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1E1D31-F170-078F-08C7-FB8E0E37D7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" r="1468" b="694"/>
          <a:stretch/>
        </p:blipFill>
        <p:spPr>
          <a:xfrm>
            <a:off x="1762608" y="1967571"/>
            <a:ext cx="4721698" cy="3370242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5D50B7C-4EC1-4614-B1E6-6775AA39750B}"/>
              </a:ext>
            </a:extLst>
          </p:cNvPr>
          <p:cNvCxnSpPr>
            <a:cxnSpLocks/>
          </p:cNvCxnSpPr>
          <p:nvPr/>
        </p:nvCxnSpPr>
        <p:spPr>
          <a:xfrm flipH="1">
            <a:off x="1758233" y="4012458"/>
            <a:ext cx="8256394" cy="0"/>
          </a:xfrm>
          <a:prstGeom prst="line">
            <a:avLst/>
          </a:prstGeom>
          <a:ln w="28575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BA4E08F-5518-58BE-B224-2F16051933AA}"/>
              </a:ext>
            </a:extLst>
          </p:cNvPr>
          <p:cNvCxnSpPr>
            <a:cxnSpLocks/>
          </p:cNvCxnSpPr>
          <p:nvPr/>
        </p:nvCxnSpPr>
        <p:spPr>
          <a:xfrm flipH="1">
            <a:off x="1758233" y="3982313"/>
            <a:ext cx="8256394" cy="0"/>
          </a:xfrm>
          <a:prstGeom prst="line">
            <a:avLst/>
          </a:prstGeom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1868BE6C-9736-68F8-0493-B53F0273F032}"/>
              </a:ext>
            </a:extLst>
          </p:cNvPr>
          <p:cNvSpPr/>
          <p:nvPr/>
        </p:nvSpPr>
        <p:spPr>
          <a:xfrm>
            <a:off x="4970355" y="3349265"/>
            <a:ext cx="1513952" cy="482324"/>
          </a:xfrm>
          <a:prstGeom prst="rect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65A97D-3FD6-32E5-1C8A-95D6E08F106A}"/>
              </a:ext>
            </a:extLst>
          </p:cNvPr>
          <p:cNvSpPr/>
          <p:nvPr/>
        </p:nvSpPr>
        <p:spPr>
          <a:xfrm>
            <a:off x="7884376" y="1997303"/>
            <a:ext cx="1909185" cy="17961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Virtual Data Store</a:t>
            </a:r>
            <a:endParaRPr lang="nl-NL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8872E28-7DA6-C910-EF86-DE256BBCC115}"/>
              </a:ext>
            </a:extLst>
          </p:cNvPr>
          <p:cNvSpPr/>
          <p:nvPr/>
        </p:nvSpPr>
        <p:spPr>
          <a:xfrm>
            <a:off x="8105441" y="2543429"/>
            <a:ext cx="1467059" cy="534047"/>
          </a:xfrm>
          <a:prstGeom prst="rect">
            <a:avLst/>
          </a:prstGeom>
          <a:solidFill>
            <a:srgbClr val="00B050"/>
          </a:solidFill>
          <a:ln w="12700"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Virtual Model A</a:t>
            </a:r>
            <a:endParaRPr lang="nl-NL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5A9A73B-5CBC-DFE9-28E9-E22106E0C0EE}"/>
              </a:ext>
            </a:extLst>
          </p:cNvPr>
          <p:cNvSpPr/>
          <p:nvPr/>
        </p:nvSpPr>
        <p:spPr>
          <a:xfrm>
            <a:off x="8105440" y="3170680"/>
            <a:ext cx="1467059" cy="534047"/>
          </a:xfrm>
          <a:prstGeom prst="rect">
            <a:avLst/>
          </a:prstGeom>
          <a:solidFill>
            <a:srgbClr val="00B050"/>
          </a:solidFill>
          <a:ln w="12700"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Virtual Model B</a:t>
            </a:r>
            <a:endParaRPr lang="nl-NL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32EB8484-BBB0-2FC7-BA5E-360232A99237}"/>
              </a:ext>
            </a:extLst>
          </p:cNvPr>
          <p:cNvCxnSpPr>
            <a:cxnSpLocks/>
            <a:endCxn id="10" idx="3"/>
          </p:cNvCxnSpPr>
          <p:nvPr/>
        </p:nvCxnSpPr>
        <p:spPr>
          <a:xfrm rot="16200000" flipV="1">
            <a:off x="9335984" y="3674219"/>
            <a:ext cx="1096718" cy="623687"/>
          </a:xfrm>
          <a:prstGeom prst="bentConnector2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D40119A3-237B-FF4F-1B59-7828A00E4B93}"/>
              </a:ext>
            </a:extLst>
          </p:cNvPr>
          <p:cNvCxnSpPr>
            <a:cxnSpLocks/>
            <a:endCxn id="9" idx="0"/>
          </p:cNvCxnSpPr>
          <p:nvPr/>
        </p:nvCxnSpPr>
        <p:spPr>
          <a:xfrm flipV="1">
            <a:off x="3794697" y="2543429"/>
            <a:ext cx="5044274" cy="182841"/>
          </a:xfrm>
          <a:prstGeom prst="bentConnector4">
            <a:avLst>
              <a:gd name="adj1" fmla="val -100"/>
              <a:gd name="adj2" fmla="val 175566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12B1FF6-4DED-0B58-CD57-BF18D432DAFF}"/>
              </a:ext>
            </a:extLst>
          </p:cNvPr>
          <p:cNvSpPr txBox="1"/>
          <p:nvPr/>
        </p:nvSpPr>
        <p:spPr>
          <a:xfrm>
            <a:off x="5636895" y="2069175"/>
            <a:ext cx="16579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in-memory link*</a:t>
            </a:r>
            <a:endParaRPr lang="nl-NL" sz="1600" i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90E6037-CB20-F9D8-08C9-17B1B0173F4D}"/>
              </a:ext>
            </a:extLst>
          </p:cNvPr>
          <p:cNvSpPr txBox="1"/>
          <p:nvPr/>
        </p:nvSpPr>
        <p:spPr>
          <a:xfrm>
            <a:off x="9748198" y="4554037"/>
            <a:ext cx="8959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MPI link</a:t>
            </a:r>
            <a:endParaRPr lang="nl-NL" sz="1600" i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BAA0A98-C752-A538-CCF3-F0FBFBE53BC8}"/>
              </a:ext>
            </a:extLst>
          </p:cNvPr>
          <p:cNvSpPr txBox="1"/>
          <p:nvPr/>
        </p:nvSpPr>
        <p:spPr>
          <a:xfrm>
            <a:off x="9049447" y="1576268"/>
            <a:ext cx="744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CPU 1</a:t>
            </a:r>
            <a:endParaRPr lang="nl-NL" b="1" dirty="0">
              <a:solidFill>
                <a:srgbClr val="00B05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DE201E5-11D9-5535-DFB7-5F8342D004D0}"/>
              </a:ext>
            </a:extLst>
          </p:cNvPr>
          <p:cNvSpPr txBox="1"/>
          <p:nvPr/>
        </p:nvSpPr>
        <p:spPr>
          <a:xfrm>
            <a:off x="9049447" y="5977113"/>
            <a:ext cx="744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CPU 2</a:t>
            </a:r>
            <a:endParaRPr lang="nl-NL" b="1" dirty="0">
              <a:solidFill>
                <a:srgbClr val="7030A0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EC26739-5505-046E-1728-6B142EDA4395}"/>
              </a:ext>
            </a:extLst>
          </p:cNvPr>
          <p:cNvSpPr/>
          <p:nvPr/>
        </p:nvSpPr>
        <p:spPr>
          <a:xfrm>
            <a:off x="6774554" y="2543428"/>
            <a:ext cx="739881" cy="534047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Copier</a:t>
            </a:r>
            <a:endParaRPr lang="nl-NL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06D20485-F490-1315-3753-3F1AFDC4CC38}"/>
              </a:ext>
            </a:extLst>
          </p:cNvPr>
          <p:cNvCxnSpPr>
            <a:stCxn id="23" idx="1"/>
            <a:endCxn id="7" idx="0"/>
          </p:cNvCxnSpPr>
          <p:nvPr/>
        </p:nvCxnSpPr>
        <p:spPr>
          <a:xfrm rot="10800000" flipV="1">
            <a:off x="5727332" y="2810451"/>
            <a:ext cx="1047223" cy="538813"/>
          </a:xfrm>
          <a:prstGeom prst="bentConnector2">
            <a:avLst/>
          </a:prstGeom>
          <a:ln w="190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22ECEE2A-850B-D9C9-5F1F-57B884094A8B}"/>
              </a:ext>
            </a:extLst>
          </p:cNvPr>
          <p:cNvCxnSpPr>
            <a:stCxn id="10" idx="1"/>
            <a:endCxn id="23" idx="2"/>
          </p:cNvCxnSpPr>
          <p:nvPr/>
        </p:nvCxnSpPr>
        <p:spPr>
          <a:xfrm rot="10800000">
            <a:off x="7144496" y="3077476"/>
            <a:ext cx="960945" cy="360229"/>
          </a:xfrm>
          <a:prstGeom prst="bentConnector2">
            <a:avLst/>
          </a:prstGeom>
          <a:ln w="190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3E6893C3-AF9D-9820-0D2C-D59A1A0276F2}"/>
              </a:ext>
            </a:extLst>
          </p:cNvPr>
          <p:cNvCxnSpPr>
            <a:stCxn id="9" idx="1"/>
            <a:endCxn id="23" idx="3"/>
          </p:cNvCxnSpPr>
          <p:nvPr/>
        </p:nvCxnSpPr>
        <p:spPr>
          <a:xfrm rot="10800000">
            <a:off x="7514435" y="2810453"/>
            <a:ext cx="591006" cy="1"/>
          </a:xfrm>
          <a:prstGeom prst="bentConnector3">
            <a:avLst/>
          </a:prstGeom>
          <a:ln w="190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68576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C2BA3B-0F33-0FA3-E1B1-7A0F7F59E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2. Virtualization of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1E1D31-F170-078F-08C7-FB8E0E37D7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" r="1468" b="694"/>
          <a:stretch/>
        </p:blipFill>
        <p:spPr>
          <a:xfrm>
            <a:off x="1762608" y="1967571"/>
            <a:ext cx="4721698" cy="3370242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5D50B7C-4EC1-4614-B1E6-6775AA39750B}"/>
              </a:ext>
            </a:extLst>
          </p:cNvPr>
          <p:cNvCxnSpPr>
            <a:cxnSpLocks/>
          </p:cNvCxnSpPr>
          <p:nvPr/>
        </p:nvCxnSpPr>
        <p:spPr>
          <a:xfrm flipH="1">
            <a:off x="1758233" y="4012458"/>
            <a:ext cx="8256394" cy="0"/>
          </a:xfrm>
          <a:prstGeom prst="line">
            <a:avLst/>
          </a:prstGeom>
          <a:ln w="28575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BA4E08F-5518-58BE-B224-2F16051933AA}"/>
              </a:ext>
            </a:extLst>
          </p:cNvPr>
          <p:cNvCxnSpPr>
            <a:cxnSpLocks/>
          </p:cNvCxnSpPr>
          <p:nvPr/>
        </p:nvCxnSpPr>
        <p:spPr>
          <a:xfrm flipH="1">
            <a:off x="1758233" y="3982313"/>
            <a:ext cx="8256394" cy="0"/>
          </a:xfrm>
          <a:prstGeom prst="line">
            <a:avLst/>
          </a:prstGeom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1868BE6C-9736-68F8-0493-B53F0273F032}"/>
              </a:ext>
            </a:extLst>
          </p:cNvPr>
          <p:cNvSpPr/>
          <p:nvPr/>
        </p:nvSpPr>
        <p:spPr>
          <a:xfrm>
            <a:off x="4970355" y="3349265"/>
            <a:ext cx="1513952" cy="482324"/>
          </a:xfrm>
          <a:prstGeom prst="rect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65A97D-3FD6-32E5-1C8A-95D6E08F106A}"/>
              </a:ext>
            </a:extLst>
          </p:cNvPr>
          <p:cNvSpPr/>
          <p:nvPr/>
        </p:nvSpPr>
        <p:spPr>
          <a:xfrm>
            <a:off x="7884376" y="1997303"/>
            <a:ext cx="1909185" cy="17961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Virtual Data Store</a:t>
            </a:r>
            <a:endParaRPr lang="nl-NL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8872E28-7DA6-C910-EF86-DE256BBCC115}"/>
              </a:ext>
            </a:extLst>
          </p:cNvPr>
          <p:cNvSpPr/>
          <p:nvPr/>
        </p:nvSpPr>
        <p:spPr>
          <a:xfrm>
            <a:off x="8105441" y="2543429"/>
            <a:ext cx="1467059" cy="534047"/>
          </a:xfrm>
          <a:prstGeom prst="rect">
            <a:avLst/>
          </a:prstGeom>
          <a:solidFill>
            <a:srgbClr val="00B050"/>
          </a:solidFill>
          <a:ln w="12700"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Virtual Model A</a:t>
            </a:r>
            <a:endParaRPr lang="nl-NL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5A9A73B-5CBC-DFE9-28E9-E22106E0C0EE}"/>
              </a:ext>
            </a:extLst>
          </p:cNvPr>
          <p:cNvSpPr/>
          <p:nvPr/>
        </p:nvSpPr>
        <p:spPr>
          <a:xfrm>
            <a:off x="8105440" y="3170680"/>
            <a:ext cx="1467059" cy="534047"/>
          </a:xfrm>
          <a:prstGeom prst="rect">
            <a:avLst/>
          </a:prstGeom>
          <a:solidFill>
            <a:srgbClr val="00B050"/>
          </a:solidFill>
          <a:ln w="12700"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Virtual Model B</a:t>
            </a:r>
            <a:endParaRPr lang="nl-NL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ACAD966-745A-F902-A4A6-E0A2C10447FA}"/>
              </a:ext>
            </a:extLst>
          </p:cNvPr>
          <p:cNvSpPr/>
          <p:nvPr/>
        </p:nvSpPr>
        <p:spPr>
          <a:xfrm>
            <a:off x="7884376" y="4096614"/>
            <a:ext cx="1909185" cy="17963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Virtual Data Store</a:t>
            </a:r>
            <a:endParaRPr lang="nl-NL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E2FCABD-6D4F-1814-36EC-19634DD346DA}"/>
              </a:ext>
            </a:extLst>
          </p:cNvPr>
          <p:cNvSpPr/>
          <p:nvPr/>
        </p:nvSpPr>
        <p:spPr>
          <a:xfrm>
            <a:off x="8105441" y="4606797"/>
            <a:ext cx="1467059" cy="534047"/>
          </a:xfrm>
          <a:prstGeom prst="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Virtual Model A</a:t>
            </a:r>
            <a:endParaRPr lang="nl-NL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1940A59-69D4-19AA-F9A2-07B91736F531}"/>
              </a:ext>
            </a:extLst>
          </p:cNvPr>
          <p:cNvSpPr/>
          <p:nvPr/>
        </p:nvSpPr>
        <p:spPr>
          <a:xfrm>
            <a:off x="8105440" y="5234048"/>
            <a:ext cx="1467059" cy="534047"/>
          </a:xfrm>
          <a:prstGeom prst="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Virtual Model B</a:t>
            </a:r>
            <a:endParaRPr lang="nl-NL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32EB8484-BBB0-2FC7-BA5E-360232A99237}"/>
              </a:ext>
            </a:extLst>
          </p:cNvPr>
          <p:cNvCxnSpPr>
            <a:cxnSpLocks/>
            <a:stCxn id="13" idx="3"/>
            <a:endCxn id="10" idx="3"/>
          </p:cNvCxnSpPr>
          <p:nvPr/>
        </p:nvCxnSpPr>
        <p:spPr>
          <a:xfrm flipV="1">
            <a:off x="9572499" y="3437704"/>
            <a:ext cx="12700" cy="2063368"/>
          </a:xfrm>
          <a:prstGeom prst="bentConnector3">
            <a:avLst>
              <a:gd name="adj1" fmla="val 5123079"/>
            </a:avLst>
          </a:prstGeom>
          <a:ln w="19050">
            <a:solidFill>
              <a:schemeClr val="tx1"/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8A44D667-E959-060A-5533-B37FDAC590E8}"/>
              </a:ext>
            </a:extLst>
          </p:cNvPr>
          <p:cNvCxnSpPr>
            <a:cxnSpLocks/>
            <a:stCxn id="9" idx="3"/>
            <a:endCxn id="12" idx="3"/>
          </p:cNvCxnSpPr>
          <p:nvPr/>
        </p:nvCxnSpPr>
        <p:spPr>
          <a:xfrm>
            <a:off x="9572500" y="2810453"/>
            <a:ext cx="12700" cy="2063368"/>
          </a:xfrm>
          <a:prstGeom prst="bentConnector3">
            <a:avLst>
              <a:gd name="adj1" fmla="val 5676921"/>
            </a:avLst>
          </a:prstGeom>
          <a:ln w="19050">
            <a:solidFill>
              <a:schemeClr val="tx1"/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D40119A3-237B-FF4F-1B59-7828A00E4B93}"/>
              </a:ext>
            </a:extLst>
          </p:cNvPr>
          <p:cNvCxnSpPr>
            <a:cxnSpLocks/>
            <a:endCxn id="9" idx="0"/>
          </p:cNvCxnSpPr>
          <p:nvPr/>
        </p:nvCxnSpPr>
        <p:spPr>
          <a:xfrm flipV="1">
            <a:off x="3794697" y="2543429"/>
            <a:ext cx="5044274" cy="182841"/>
          </a:xfrm>
          <a:prstGeom prst="bentConnector4">
            <a:avLst>
              <a:gd name="adj1" fmla="val -100"/>
              <a:gd name="adj2" fmla="val 175566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F7E269F2-6F7D-16B6-E952-8B95D01D3DBB}"/>
              </a:ext>
            </a:extLst>
          </p:cNvPr>
          <p:cNvCxnSpPr>
            <a:cxnSpLocks/>
            <a:endCxn id="13" idx="2"/>
          </p:cNvCxnSpPr>
          <p:nvPr/>
        </p:nvCxnSpPr>
        <p:spPr>
          <a:xfrm>
            <a:off x="3794697" y="5352754"/>
            <a:ext cx="5044273" cy="415341"/>
          </a:xfrm>
          <a:prstGeom prst="bentConnector4">
            <a:avLst>
              <a:gd name="adj1" fmla="val -100"/>
              <a:gd name="adj2" fmla="val 155039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12B1FF6-4DED-0B58-CD57-BF18D432DAFF}"/>
              </a:ext>
            </a:extLst>
          </p:cNvPr>
          <p:cNvSpPr txBox="1"/>
          <p:nvPr/>
        </p:nvSpPr>
        <p:spPr>
          <a:xfrm>
            <a:off x="5636895" y="2069175"/>
            <a:ext cx="16579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in-memory link*</a:t>
            </a:r>
            <a:endParaRPr lang="nl-NL" sz="1600" i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0CC6826-CC8D-7DF0-B965-0EC80323E586}"/>
              </a:ext>
            </a:extLst>
          </p:cNvPr>
          <p:cNvSpPr txBox="1"/>
          <p:nvPr/>
        </p:nvSpPr>
        <p:spPr>
          <a:xfrm>
            <a:off x="5641920" y="5980005"/>
            <a:ext cx="16579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in-memory link</a:t>
            </a:r>
            <a:endParaRPr lang="nl-NL" sz="1600" i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90E6037-CB20-F9D8-08C9-17B1B0173F4D}"/>
              </a:ext>
            </a:extLst>
          </p:cNvPr>
          <p:cNvSpPr txBox="1"/>
          <p:nvPr/>
        </p:nvSpPr>
        <p:spPr>
          <a:xfrm>
            <a:off x="10364642" y="3927337"/>
            <a:ext cx="8959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MPI link</a:t>
            </a:r>
            <a:endParaRPr lang="nl-NL" sz="1600" i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BAA0A98-C752-A538-CCF3-F0FBFBE53BC8}"/>
              </a:ext>
            </a:extLst>
          </p:cNvPr>
          <p:cNvSpPr txBox="1"/>
          <p:nvPr/>
        </p:nvSpPr>
        <p:spPr>
          <a:xfrm>
            <a:off x="9049447" y="1576268"/>
            <a:ext cx="744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CPU 1</a:t>
            </a:r>
            <a:endParaRPr lang="nl-NL" b="1" dirty="0">
              <a:solidFill>
                <a:srgbClr val="00B05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DE201E5-11D9-5535-DFB7-5F8342D004D0}"/>
              </a:ext>
            </a:extLst>
          </p:cNvPr>
          <p:cNvSpPr txBox="1"/>
          <p:nvPr/>
        </p:nvSpPr>
        <p:spPr>
          <a:xfrm>
            <a:off x="9049447" y="5977113"/>
            <a:ext cx="744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CPU 2</a:t>
            </a:r>
            <a:endParaRPr lang="nl-NL" b="1" dirty="0">
              <a:solidFill>
                <a:srgbClr val="7030A0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EC26739-5505-046E-1728-6B142EDA4395}"/>
              </a:ext>
            </a:extLst>
          </p:cNvPr>
          <p:cNvSpPr/>
          <p:nvPr/>
        </p:nvSpPr>
        <p:spPr>
          <a:xfrm>
            <a:off x="6774554" y="2543428"/>
            <a:ext cx="739881" cy="534047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Copier</a:t>
            </a:r>
            <a:endParaRPr lang="nl-NL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06D20485-F490-1315-3753-3F1AFDC4CC38}"/>
              </a:ext>
            </a:extLst>
          </p:cNvPr>
          <p:cNvCxnSpPr>
            <a:stCxn id="23" idx="1"/>
            <a:endCxn id="7" idx="0"/>
          </p:cNvCxnSpPr>
          <p:nvPr/>
        </p:nvCxnSpPr>
        <p:spPr>
          <a:xfrm rot="10800000" flipV="1">
            <a:off x="5727332" y="2810451"/>
            <a:ext cx="1047223" cy="538813"/>
          </a:xfrm>
          <a:prstGeom prst="bentConnector2">
            <a:avLst/>
          </a:prstGeom>
          <a:ln w="190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22ECEE2A-850B-D9C9-5F1F-57B884094A8B}"/>
              </a:ext>
            </a:extLst>
          </p:cNvPr>
          <p:cNvCxnSpPr>
            <a:stCxn id="10" idx="1"/>
            <a:endCxn id="23" idx="2"/>
          </p:cNvCxnSpPr>
          <p:nvPr/>
        </p:nvCxnSpPr>
        <p:spPr>
          <a:xfrm rot="10800000">
            <a:off x="7144496" y="3077476"/>
            <a:ext cx="960945" cy="360229"/>
          </a:xfrm>
          <a:prstGeom prst="bentConnector2">
            <a:avLst/>
          </a:prstGeom>
          <a:ln w="190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3E6893C3-AF9D-9820-0D2C-D59A1A0276F2}"/>
              </a:ext>
            </a:extLst>
          </p:cNvPr>
          <p:cNvCxnSpPr>
            <a:stCxn id="9" idx="1"/>
            <a:endCxn id="23" idx="3"/>
          </p:cNvCxnSpPr>
          <p:nvPr/>
        </p:nvCxnSpPr>
        <p:spPr>
          <a:xfrm rot="10800000">
            <a:off x="7514435" y="2810453"/>
            <a:ext cx="591006" cy="1"/>
          </a:xfrm>
          <a:prstGeom prst="bentConnector3">
            <a:avLst/>
          </a:prstGeom>
          <a:ln w="190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D96311DD-568A-F8DE-C704-98E058A99EB2}"/>
              </a:ext>
            </a:extLst>
          </p:cNvPr>
          <p:cNvSpPr/>
          <p:nvPr/>
        </p:nvSpPr>
        <p:spPr>
          <a:xfrm>
            <a:off x="6768835" y="5255889"/>
            <a:ext cx="739881" cy="534047"/>
          </a:xfrm>
          <a:prstGeom prst="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Copier</a:t>
            </a:r>
            <a:endParaRPr lang="nl-NL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01918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C6F8A8-C9E0-7994-C3AB-EC197C138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Multiple models, multiple cores…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2975D0-148E-5E69-BEEB-8766B29026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176375" cy="4351338"/>
          </a:xfrm>
        </p:spPr>
        <p:txBody>
          <a:bodyPr>
            <a:normAutofit/>
          </a:bodyPr>
          <a:lstStyle/>
          <a:p>
            <a:r>
              <a:rPr lang="en-US"/>
              <a:t>Earlier today: MODFLOW 6 has conceptualized a process model into a “Numerical Model”</a:t>
            </a:r>
          </a:p>
          <a:p>
            <a:r>
              <a:rPr lang="en-US"/>
              <a:t>and allows simultaneous solution of multiple, connected Numerical Models</a:t>
            </a:r>
          </a:p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6803DA0-B93D-6472-6C8E-2BE4AF5BAF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5327" y="1690688"/>
            <a:ext cx="3707704" cy="491150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EEE4352-0CF8-11E9-345D-4F2E8A8E0EE4}"/>
              </a:ext>
            </a:extLst>
          </p:cNvPr>
          <p:cNvSpPr txBox="1"/>
          <p:nvPr/>
        </p:nvSpPr>
        <p:spPr>
          <a:xfrm>
            <a:off x="1398969" y="4574511"/>
            <a:ext cx="5054836" cy="1384995"/>
          </a:xfrm>
          <a:prstGeom prst="rect">
            <a:avLst/>
          </a:prstGeom>
          <a:noFill/>
          <a:ln w="2857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800"/>
              <a:t>Our approach: distribute models over processor cores and solve the Numerical Solution in parallel</a:t>
            </a:r>
            <a:endParaRPr lang="nl-NL" sz="2800"/>
          </a:p>
        </p:txBody>
      </p:sp>
    </p:spTree>
    <p:extLst>
      <p:ext uri="{BB962C8B-B14F-4D97-AF65-F5344CB8AC3E}">
        <p14:creationId xmlns:p14="http://schemas.microsoft.com/office/powerpoint/2010/main" val="3114333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18468-E069-6685-F1AB-55E356E0A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/>
              <a:t>3. Parallel Solver</a:t>
            </a:r>
            <a:endParaRPr lang="nl-NL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88AB62-CBDD-E420-4BEE-50CA5AB67B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/>
              <a:t>Remember, three corner stones of our design:</a:t>
            </a:r>
          </a:p>
          <a:p>
            <a:pPr marL="0" indent="0">
              <a:buNone/>
            </a:pPr>
            <a:r>
              <a:rPr lang="en-US"/>
              <a:t>1. </a:t>
            </a:r>
            <a:r>
              <a:rPr lang="en-US" b="1"/>
              <a:t>Generalized Coupling</a:t>
            </a:r>
            <a:r>
              <a:rPr lang="en-US"/>
              <a:t> of models in space     </a:t>
            </a:r>
            <a:r>
              <a:rPr lang="en-US">
                <a:solidFill>
                  <a:srgbClr val="00B050"/>
                </a:solidFill>
                <a:sym typeface="Wingdings" panose="05000000000000000000" pitchFamily="2" charset="2"/>
              </a:rPr>
              <a:t></a:t>
            </a:r>
            <a:endParaRPr lang="en-US">
              <a:solidFill>
                <a:srgbClr val="00B050"/>
              </a:solidFill>
            </a:endParaRPr>
          </a:p>
          <a:p>
            <a:pPr marL="0" indent="0">
              <a:buNone/>
            </a:pPr>
            <a:r>
              <a:rPr lang="en-US"/>
              <a:t>2. </a:t>
            </a:r>
            <a:r>
              <a:rPr lang="en-US" b="1"/>
              <a:t>Virtualization</a:t>
            </a:r>
            <a:r>
              <a:rPr lang="en-US"/>
              <a:t> of distributed data                   </a:t>
            </a:r>
            <a:r>
              <a:rPr lang="en-US">
                <a:solidFill>
                  <a:srgbClr val="00B050"/>
                </a:solidFill>
                <a:sym typeface="Wingdings" panose="05000000000000000000" pitchFamily="2" charset="2"/>
              </a:rPr>
              <a:t></a:t>
            </a:r>
            <a:endParaRPr lang="en-US"/>
          </a:p>
          <a:p>
            <a:pPr marL="0" indent="0">
              <a:buNone/>
            </a:pPr>
            <a:r>
              <a:rPr lang="en-US"/>
              <a:t>3. </a:t>
            </a:r>
            <a:r>
              <a:rPr lang="en-US" b="1" u="sng"/>
              <a:t>Solving</a:t>
            </a:r>
            <a:r>
              <a:rPr lang="en-US" u="sng"/>
              <a:t> the system of equations in </a:t>
            </a:r>
            <a:r>
              <a:rPr lang="en-US" b="1" u="sng"/>
              <a:t>parallel</a:t>
            </a:r>
          </a:p>
          <a:p>
            <a:pPr marL="0" indent="0">
              <a:buNone/>
            </a:pPr>
            <a:endParaRPr lang="en-US" b="1" i="1"/>
          </a:p>
          <a:p>
            <a:pPr marL="0" indent="0">
              <a:buNone/>
            </a:pPr>
            <a:r>
              <a:rPr lang="en-US"/>
              <a:t>Different options:</a:t>
            </a:r>
          </a:p>
          <a:p>
            <a:r>
              <a:rPr lang="en-US"/>
              <a:t>Extend IMS Linear Solver to work in parallel</a:t>
            </a:r>
          </a:p>
          <a:p>
            <a:r>
              <a:rPr lang="en-US"/>
              <a:t>Use of a 3</a:t>
            </a:r>
            <a:r>
              <a:rPr lang="en-US" baseline="30000"/>
              <a:t>rd</a:t>
            </a:r>
            <a:r>
              <a:rPr lang="en-US"/>
              <a:t> party library</a:t>
            </a:r>
          </a:p>
          <a:p>
            <a:r>
              <a:rPr lang="en-US"/>
              <a:t>both</a:t>
            </a:r>
          </a:p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34711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9B61E-897F-D5D1-CB8F-6EEFE8FD5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3. Parallel Solver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31E6C-442F-78E0-B072-64CC5F20A7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802677" cy="4875800"/>
          </a:xfrm>
        </p:spPr>
        <p:txBody>
          <a:bodyPr>
            <a:normAutofit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b="0" i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The </a:t>
            </a:r>
            <a:r>
              <a:rPr lang="nl-NL" b="1" i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Portable, Extensible Toolkit for Scientific Computation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/>
              <a:t>Suite of data structures and routines developed and maintained by ANL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/>
              <a:t>Scalable (parallel) solution of scientific applications modeled by partial differential equations</a:t>
            </a:r>
          </a:p>
          <a:p>
            <a:r>
              <a:rPr lang="nl-NL"/>
              <a:t>Robust, Efficient, Portable, …</a:t>
            </a:r>
          </a:p>
          <a:p>
            <a:r>
              <a:rPr lang="nl-NL"/>
              <a:t>Configurable</a:t>
            </a:r>
          </a:p>
          <a:p>
            <a:r>
              <a:rPr lang="nl-NL"/>
              <a:t>Comes with great diagnostic tools</a:t>
            </a:r>
          </a:p>
          <a:p>
            <a:r>
              <a:rPr lang="nl-NL"/>
              <a:t>Fortran bindings</a:t>
            </a:r>
          </a:p>
        </p:txBody>
      </p:sp>
      <p:pic>
        <p:nvPicPr>
          <p:cNvPr id="4" name="Picture 2" descr="Configuring and Installing PETSc for Underworld">
            <a:extLst>
              <a:ext uri="{FF2B5EF4-FFF2-40B4-BE49-F238E27FC236}">
                <a16:creationId xmlns:a16="http://schemas.microsoft.com/office/drawing/2014/main" id="{2FE90914-0A7B-EC31-804B-687854F0D0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7934" y="1459850"/>
            <a:ext cx="4317435" cy="1469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0721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9B61E-897F-D5D1-CB8F-6EEFE8FD5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3. Parallel Solver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9490BBD-7FA7-AE6D-95DC-7B403DB64404}"/>
              </a:ext>
            </a:extLst>
          </p:cNvPr>
          <p:cNvGrpSpPr/>
          <p:nvPr/>
        </p:nvGrpSpPr>
        <p:grpSpPr>
          <a:xfrm>
            <a:off x="2269298" y="1853851"/>
            <a:ext cx="7653403" cy="4233797"/>
            <a:chOff x="501041" y="1816273"/>
            <a:chExt cx="7653403" cy="4233797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47B90DF-25AF-94BE-425C-631EEC7DE0EB}"/>
                </a:ext>
              </a:extLst>
            </p:cNvPr>
            <p:cNvSpPr/>
            <p:nvPr/>
          </p:nvSpPr>
          <p:spPr>
            <a:xfrm>
              <a:off x="501041" y="1816273"/>
              <a:ext cx="7653403" cy="4233797"/>
            </a:xfrm>
            <a:prstGeom prst="rect">
              <a:avLst/>
            </a:prstGeom>
            <a:solidFill>
              <a:srgbClr val="9C7B9D"/>
            </a:solidFill>
            <a:ln>
              <a:solidFill>
                <a:srgbClr val="9C7B9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28E68C7-7270-A6AA-B94F-47D8C1A219D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23690" y="1926649"/>
              <a:ext cx="6575434" cy="3773509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FB4E4A8-234A-9E02-226F-A0D86852FF39}"/>
                </a:ext>
              </a:extLst>
            </p:cNvPr>
            <p:cNvSpPr/>
            <p:nvPr/>
          </p:nvSpPr>
          <p:spPr>
            <a:xfrm>
              <a:off x="1828800" y="3632548"/>
              <a:ext cx="3895595" cy="501041"/>
            </a:xfrm>
            <a:prstGeom prst="rect">
              <a:avLst/>
            </a:prstGeom>
            <a:noFill/>
            <a:ln w="381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18C0BB4-0D26-71DC-213C-DCCC26AF179D}"/>
                </a:ext>
              </a:extLst>
            </p:cNvPr>
            <p:cNvSpPr/>
            <p:nvPr/>
          </p:nvSpPr>
          <p:spPr>
            <a:xfrm>
              <a:off x="1553227" y="4140260"/>
              <a:ext cx="3620023" cy="501041"/>
            </a:xfrm>
            <a:prstGeom prst="rect">
              <a:avLst/>
            </a:prstGeom>
            <a:noFill/>
            <a:ln w="381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D153335-9DF1-0EB8-6949-18B71162ED43}"/>
                </a:ext>
              </a:extLst>
            </p:cNvPr>
            <p:cNvSpPr/>
            <p:nvPr/>
          </p:nvSpPr>
          <p:spPr>
            <a:xfrm>
              <a:off x="1344460" y="4653828"/>
              <a:ext cx="5945687" cy="495186"/>
            </a:xfrm>
            <a:prstGeom prst="rect">
              <a:avLst/>
            </a:prstGeom>
            <a:noFill/>
            <a:ln w="381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A0366C4-0691-1546-0AAA-2716ABD96247}"/>
                </a:ext>
              </a:extLst>
            </p:cNvPr>
            <p:cNvSpPr/>
            <p:nvPr/>
          </p:nvSpPr>
          <p:spPr>
            <a:xfrm>
              <a:off x="1023690" y="5176993"/>
              <a:ext cx="6575434" cy="495186"/>
            </a:xfrm>
            <a:prstGeom prst="rect">
              <a:avLst/>
            </a:prstGeom>
            <a:noFill/>
            <a:ln w="381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AAA2E34-28CF-76E2-B3A6-AD2A58A4C65F}"/>
                </a:ext>
              </a:extLst>
            </p:cNvPr>
            <p:cNvSpPr/>
            <p:nvPr/>
          </p:nvSpPr>
          <p:spPr>
            <a:xfrm>
              <a:off x="7451629" y="1816273"/>
              <a:ext cx="320770" cy="3124759"/>
            </a:xfrm>
            <a:prstGeom prst="rect">
              <a:avLst/>
            </a:prstGeom>
            <a:solidFill>
              <a:srgbClr val="9C7B9D"/>
            </a:solidFill>
            <a:ln>
              <a:solidFill>
                <a:srgbClr val="9C7B9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</p:spTree>
    <p:extLst>
      <p:ext uri="{BB962C8B-B14F-4D97-AF65-F5344CB8AC3E}">
        <p14:creationId xmlns:p14="http://schemas.microsoft.com/office/powerpoint/2010/main" val="38187838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Map of Denali National Park and Preserve">
            <a:extLst>
              <a:ext uri="{FF2B5EF4-FFF2-40B4-BE49-F238E27FC236}">
                <a16:creationId xmlns:a16="http://schemas.microsoft.com/office/drawing/2014/main" id="{651A4276-53C9-6109-598A-8CCEF4983A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91" b="28398"/>
          <a:stretch/>
        </p:blipFill>
        <p:spPr bwMode="auto">
          <a:xfrm>
            <a:off x="-3047" y="10"/>
            <a:ext cx="12191999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3" name="Rectangle 1032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13F192-8909-5DA0-DE4B-0EEB277C62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rgbClr val="FFFFFF"/>
                </a:solidFill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7337749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19680A-C5B9-682B-B5F3-A5DB26F52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Disclaimer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83C998-EAAE-1F73-CC4E-7C63BB3EF6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About current status, put this somewhere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243085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6F022F-24FF-A088-66AD-A517D45289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Parallel Iterative Solver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1C0B57-D2DF-AA0C-9F19-E633F97C98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5074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/>
              <a:t>Goal is to solve</a:t>
            </a:r>
            <a:endParaRPr lang="nl-NL"/>
          </a:p>
          <a:p>
            <a:pPr marL="457200" lvl="1" indent="0">
              <a:lnSpc>
                <a:spcPct val="100000"/>
              </a:lnSpc>
              <a:buNone/>
            </a:pPr>
            <a:r>
              <a:rPr lang="nl-NL" i="1"/>
              <a:t>A </a:t>
            </a:r>
            <a:r>
              <a:rPr lang="el-GR" i="1"/>
              <a:t>φ</a:t>
            </a:r>
            <a:r>
              <a:rPr lang="en-US" i="1"/>
              <a:t> = Q</a:t>
            </a:r>
            <a:endParaRPr lang="nl-NL" i="1"/>
          </a:p>
          <a:p>
            <a:pPr>
              <a:lnSpc>
                <a:spcPct val="100000"/>
              </a:lnSpc>
            </a:pPr>
            <a:r>
              <a:rPr lang="en-US"/>
              <a:t>Suppose an iterative scheme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i="1"/>
              <a:t>M </a:t>
            </a:r>
            <a:r>
              <a:rPr lang="el-GR" i="1"/>
              <a:t>φ</a:t>
            </a:r>
            <a:r>
              <a:rPr lang="en-US" i="1" baseline="30000"/>
              <a:t>(n+1)</a:t>
            </a:r>
            <a:r>
              <a:rPr lang="en-US" i="1"/>
              <a:t> = N </a:t>
            </a:r>
            <a:r>
              <a:rPr lang="el-GR" i="1"/>
              <a:t>φ</a:t>
            </a:r>
            <a:r>
              <a:rPr lang="en-US" i="1" baseline="30000"/>
              <a:t>(n) </a:t>
            </a:r>
            <a:r>
              <a:rPr lang="en-US" i="1"/>
              <a:t>+ B</a:t>
            </a:r>
          </a:p>
          <a:p>
            <a:pPr>
              <a:lnSpc>
                <a:spcPct val="100000"/>
              </a:lnSpc>
            </a:pPr>
            <a:r>
              <a:rPr lang="en-US"/>
              <a:t>Then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i="1"/>
              <a:t>A = M – N</a:t>
            </a:r>
            <a:r>
              <a:rPr lang="en-US"/>
              <a:t> 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i="1"/>
              <a:t>B = Q</a:t>
            </a:r>
          </a:p>
          <a:p>
            <a:pPr>
              <a:lnSpc>
                <a:spcPct val="100000"/>
              </a:lnSpc>
            </a:pPr>
            <a:r>
              <a:rPr lang="en-US"/>
              <a:t>Then our iteration goes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i="1"/>
              <a:t>M</a:t>
            </a:r>
            <a:r>
              <a:rPr lang="en-US" i="1" baseline="-25000"/>
              <a:t>ii</a:t>
            </a:r>
            <a:r>
              <a:rPr lang="en-US" i="1"/>
              <a:t> </a:t>
            </a:r>
            <a:r>
              <a:rPr lang="el-GR" i="1"/>
              <a:t>φ</a:t>
            </a:r>
            <a:r>
              <a:rPr lang="en-US" i="1" baseline="-25000"/>
              <a:t>i</a:t>
            </a:r>
            <a:r>
              <a:rPr lang="en-US" i="1" baseline="30000"/>
              <a:t>(n) </a:t>
            </a:r>
            <a:r>
              <a:rPr lang="en-US" i="1"/>
              <a:t>= Q</a:t>
            </a:r>
            <a:r>
              <a:rPr lang="en-US" i="1" baseline="-25000"/>
              <a:t>i</a:t>
            </a:r>
            <a:r>
              <a:rPr lang="en-US" i="1" baseline="30000"/>
              <a:t>(n-1)</a:t>
            </a:r>
            <a:r>
              <a:rPr lang="en-US" i="1"/>
              <a:t> – (A</a:t>
            </a:r>
            <a:r>
              <a:rPr lang="en-US" i="1" baseline="-25000"/>
              <a:t>ii</a:t>
            </a:r>
            <a:r>
              <a:rPr lang="en-US" i="1"/>
              <a:t> - M</a:t>
            </a:r>
            <a:r>
              <a:rPr lang="en-US" i="1" baseline="-25000"/>
              <a:t>ii</a:t>
            </a:r>
            <a:r>
              <a:rPr lang="en-US" i="1"/>
              <a:t>) </a:t>
            </a:r>
            <a:r>
              <a:rPr lang="el-GR" i="1"/>
              <a:t>φ</a:t>
            </a:r>
            <a:r>
              <a:rPr lang="en-US" i="1" baseline="-25000"/>
              <a:t>i</a:t>
            </a:r>
            <a:r>
              <a:rPr lang="en-US" i="1" baseline="30000"/>
              <a:t>(n-1) </a:t>
            </a:r>
            <a:r>
              <a:rPr lang="en-US" i="1"/>
              <a:t>- </a:t>
            </a:r>
            <a:r>
              <a:rPr lang="en-US" sz="2800" i="1"/>
              <a:t>Σ</a:t>
            </a:r>
            <a:r>
              <a:rPr lang="en-US" i="1" baseline="-25000"/>
              <a:t>j</a:t>
            </a:r>
            <a:r>
              <a:rPr lang="en-US" i="1"/>
              <a:t> A</a:t>
            </a:r>
            <a:r>
              <a:rPr lang="en-US" i="1" baseline="-25000"/>
              <a:t>ij</a:t>
            </a:r>
            <a:r>
              <a:rPr lang="en-US" i="1"/>
              <a:t> </a:t>
            </a:r>
            <a:r>
              <a:rPr lang="el-GR" i="1"/>
              <a:t>φ</a:t>
            </a:r>
            <a:r>
              <a:rPr lang="en-US" i="1" baseline="-25000"/>
              <a:t>j</a:t>
            </a:r>
            <a:r>
              <a:rPr lang="en-US" i="1" baseline="30000"/>
              <a:t>(n-1)</a:t>
            </a:r>
            <a:r>
              <a:rPr lang="en-US" i="1"/>
              <a:t>  (j ≠ i)</a:t>
            </a:r>
            <a:endParaRPr lang="en-US" i="1" baseline="-2500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EA5ED1C-904E-02B7-4BFF-3EE5840E1E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1363" y="1957387"/>
            <a:ext cx="4381500" cy="294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864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EB475-50DF-960B-6ADF-B34588082B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Functional Requirements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C5961A-23B4-A646-D6C8-1F42826A18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947517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/>
              <a:t>Case A: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/>
              <a:t>End-user can run a large integrated, multi-domain, multi-process simulation in parallel</a:t>
            </a:r>
          </a:p>
          <a:p>
            <a:pPr marL="0" indent="0">
              <a:buNone/>
            </a:pPr>
            <a:endParaRPr lang="en-US" sz="2800"/>
          </a:p>
          <a:p>
            <a:pPr marL="0" indent="0">
              <a:buNone/>
            </a:pPr>
            <a:r>
              <a:rPr lang="en-US" sz="2800"/>
              <a:t>Case B: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/>
              <a:t>End-user can split up large model, run in parallel, merge results, and analyze as if it were a single model</a:t>
            </a:r>
            <a:endParaRPr lang="nl-NL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F01ED8E-6F99-51BF-728A-CA7ECC129E8E}"/>
              </a:ext>
            </a:extLst>
          </p:cNvPr>
          <p:cNvGrpSpPr/>
          <p:nvPr/>
        </p:nvGrpSpPr>
        <p:grpSpPr>
          <a:xfrm>
            <a:off x="8712223" y="1065659"/>
            <a:ext cx="2641577" cy="3109288"/>
            <a:chOff x="8712223" y="1065659"/>
            <a:chExt cx="2641577" cy="3109288"/>
          </a:xfrm>
        </p:grpSpPr>
        <p:pic>
          <p:nvPicPr>
            <p:cNvPr id="4" name="Picture 2" descr="catchments">
              <a:extLst>
                <a:ext uri="{FF2B5EF4-FFF2-40B4-BE49-F238E27FC236}">
                  <a16:creationId xmlns:a16="http://schemas.microsoft.com/office/drawing/2014/main" id="{CA2A5165-80C6-2BDD-B1ED-EE4D3B75792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516" t="21726" r="25867" b="22496"/>
            <a:stretch/>
          </p:blipFill>
          <p:spPr bwMode="auto">
            <a:xfrm>
              <a:off x="8712223" y="1320467"/>
              <a:ext cx="2641577" cy="2854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4053A20-4F06-EDC1-DABF-24D02311AA77}"/>
                </a:ext>
              </a:extLst>
            </p:cNvPr>
            <p:cNvSpPr txBox="1"/>
            <p:nvPr/>
          </p:nvSpPr>
          <p:spPr>
            <a:xfrm>
              <a:off x="9845854" y="1065659"/>
              <a:ext cx="54854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sz="2400" dirty="0"/>
                <a:t>(A)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112B860-C28C-B0EC-D394-B62D183BDF25}"/>
              </a:ext>
            </a:extLst>
          </p:cNvPr>
          <p:cNvGrpSpPr/>
          <p:nvPr/>
        </p:nvGrpSpPr>
        <p:grpSpPr>
          <a:xfrm>
            <a:off x="8712223" y="4174947"/>
            <a:ext cx="2880746" cy="2371822"/>
            <a:chOff x="8679755" y="4174947"/>
            <a:chExt cx="2880746" cy="237182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8599AE6-0E85-5DFD-44CF-7F0E9CF06824}"/>
                </a:ext>
              </a:extLst>
            </p:cNvPr>
            <p:cNvSpPr txBox="1"/>
            <p:nvPr/>
          </p:nvSpPr>
          <p:spPr>
            <a:xfrm>
              <a:off x="9871784" y="4174947"/>
              <a:ext cx="53732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2400" dirty="0"/>
                <a:t>(B)</a:t>
              </a:r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9FC924C0-1D75-D14A-38B4-9E183A13E39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679755" y="4636612"/>
              <a:ext cx="2880746" cy="19101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29685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39FAB-0A33-662F-5C0C-8BCACAE5E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Non-functional Requirements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8E1643-B357-DDBA-46BB-7D8A2146FA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285750" indent="-285750"/>
            <a:r>
              <a:rPr lang="en-US"/>
              <a:t>Serial and parallel executable from the same source files without duplications</a:t>
            </a:r>
            <a:endParaRPr lang="nl-NL"/>
          </a:p>
          <a:p>
            <a:pPr marL="285750" indent="-285750"/>
            <a:r>
              <a:rPr lang="en-US" sz="2800"/>
              <a:t>MODFLOW remains distributable in its core set of functionality, without MPI and other 3</a:t>
            </a:r>
            <a:r>
              <a:rPr lang="en-US" sz="2800" baseline="30000"/>
              <a:t>rd</a:t>
            </a:r>
            <a:r>
              <a:rPr lang="en-US" sz="2800"/>
              <a:t> party dependencies</a:t>
            </a:r>
          </a:p>
          <a:p>
            <a:pPr marL="285750" indent="-285750"/>
            <a:r>
              <a:rPr lang="en-US" sz="2800"/>
              <a:t>Parallel capabilities as loosely coupled extension to the serial code base: </a:t>
            </a:r>
            <a:r>
              <a:rPr lang="en-US"/>
              <a:t>maintenance and development of packages possible without knowledge on parallel MODFLOW, MPI, etc.</a:t>
            </a:r>
          </a:p>
          <a:p>
            <a:pPr marL="285750" indent="-285750"/>
            <a:r>
              <a:rPr lang="en-US"/>
              <a:t>Always possible to run a parallel model in serial mode (when memory allows)</a:t>
            </a:r>
          </a:p>
          <a:p>
            <a:pPr marL="285750" indent="-285750"/>
            <a:r>
              <a:rPr lang="en-US" sz="2800"/>
              <a:t>Flo</a:t>
            </a:r>
            <a:r>
              <a:rPr lang="en-US"/>
              <a:t>Py support for pre- and post-processing</a:t>
            </a:r>
            <a:endParaRPr lang="en-US" sz="28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/>
              <a:t>Targeting Windows, Linux, MacOS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51216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AC4FB8-1359-7D0B-56C5-A7401041F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Prototype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29AE9F-6536-0388-944A-A76D5BEFE2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62600" cy="1688958"/>
          </a:xfrm>
        </p:spPr>
        <p:txBody>
          <a:bodyPr>
            <a:normAutofit/>
          </a:bodyPr>
          <a:lstStyle/>
          <a:p>
            <a:r>
              <a:rPr lang="en-US"/>
              <a:t>Results from parallel prototype for GWF with the standard conductance formulation</a:t>
            </a:r>
            <a:endParaRPr lang="nl-NL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C1B410-8B18-541C-153B-46E86CE8C9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1839" y="3649520"/>
            <a:ext cx="4146015" cy="29009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EBC50F4-3BF9-2E3A-14EB-E37FEDDC71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8" t="1720" r="2473" b="2968"/>
          <a:stretch/>
        </p:blipFill>
        <p:spPr bwMode="auto">
          <a:xfrm>
            <a:off x="7616978" y="3514583"/>
            <a:ext cx="3028640" cy="2966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1C07EA5-7528-2A76-E92C-54B157EC2D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9647" y="1590177"/>
            <a:ext cx="4204153" cy="1449709"/>
          </a:xfrm>
          <a:prstGeom prst="rect">
            <a:avLst/>
          </a:prstGeom>
          <a:ln w="28575"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644030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13774-27DF-71B0-5A71-B0808B7D8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Parallel Solution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655E43F8-A330-D2B1-4C92-0E77A30731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663078"/>
            <a:ext cx="10515600" cy="2012042"/>
          </a:xfrm>
        </p:spPr>
        <p:txBody>
          <a:bodyPr>
            <a:normAutofit fontScale="85000" lnSpcReduction="20000"/>
          </a:bodyPr>
          <a:lstStyle/>
          <a:p>
            <a:r>
              <a:rPr lang="nl-NL"/>
              <a:t>Say, we have 4 cores</a:t>
            </a:r>
          </a:p>
          <a:p>
            <a:r>
              <a:rPr lang="nl-NL"/>
              <a:t>Our simulation is defined as 4 coupled models (or domains)</a:t>
            </a:r>
          </a:p>
          <a:p>
            <a:r>
              <a:rPr lang="nl-NL"/>
              <a:t>Then there is a global system </a:t>
            </a:r>
            <a:r>
              <a:rPr lang="en-US"/>
              <a:t>A</a:t>
            </a:r>
            <a:r>
              <a:rPr lang="el-GR"/>
              <a:t>φ</a:t>
            </a:r>
            <a:r>
              <a:rPr lang="en-US"/>
              <a:t> = Q </a:t>
            </a:r>
            <a:endParaRPr lang="nl-NL"/>
          </a:p>
          <a:p>
            <a:r>
              <a:rPr lang="nl-NL"/>
              <a:t>Then vectors are distributed over processes: </a:t>
            </a:r>
            <a:r>
              <a:rPr lang="el-GR"/>
              <a:t>φ</a:t>
            </a:r>
            <a:r>
              <a:rPr lang="nl-NL" baseline="-25000"/>
              <a:t>i</a:t>
            </a:r>
            <a:r>
              <a:rPr lang="nl-NL"/>
              <a:t> , Q</a:t>
            </a:r>
            <a:r>
              <a:rPr lang="nl-NL" baseline="-25000"/>
              <a:t>i</a:t>
            </a:r>
          </a:p>
          <a:p>
            <a:r>
              <a:rPr lang="nl-NL"/>
              <a:t>Each process owns a contiguous set of matrix rows: A</a:t>
            </a:r>
            <a:r>
              <a:rPr lang="nl-NL" baseline="-25000"/>
              <a:t>1j</a:t>
            </a:r>
            <a:r>
              <a:rPr lang="nl-NL"/>
              <a:t>,A</a:t>
            </a:r>
            <a:r>
              <a:rPr lang="nl-NL" baseline="-25000"/>
              <a:t>2j</a:t>
            </a:r>
            <a:r>
              <a:rPr lang="nl-NL"/>
              <a:t>,A</a:t>
            </a:r>
            <a:r>
              <a:rPr lang="nl-NL" baseline="-25000"/>
              <a:t>3j</a:t>
            </a:r>
            <a:r>
              <a:rPr lang="nl-NL"/>
              <a:t>,A</a:t>
            </a:r>
            <a:r>
              <a:rPr lang="nl-NL" baseline="-25000"/>
              <a:t>4j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E6B7EFC-9C58-57A5-4F50-5FC39FEE55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9654" y="1765421"/>
            <a:ext cx="2276346" cy="2369894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A9F9CB2F-7916-7B36-9F72-B4FCE852A5A7}"/>
              </a:ext>
            </a:extLst>
          </p:cNvPr>
          <p:cNvSpPr/>
          <p:nvPr/>
        </p:nvSpPr>
        <p:spPr>
          <a:xfrm>
            <a:off x="4882671" y="3152482"/>
            <a:ext cx="1138173" cy="98283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22FD00A-E768-8E82-77C6-7ADB9616C3B3}"/>
              </a:ext>
            </a:extLst>
          </p:cNvPr>
          <p:cNvGrpSpPr/>
          <p:nvPr/>
        </p:nvGrpSpPr>
        <p:grpSpPr>
          <a:xfrm>
            <a:off x="838200" y="2149463"/>
            <a:ext cx="2217888" cy="2025674"/>
            <a:chOff x="838200" y="2247461"/>
            <a:chExt cx="2217888" cy="2025674"/>
          </a:xfrm>
        </p:grpSpPr>
        <p:pic>
          <p:nvPicPr>
            <p:cNvPr id="13" name="Picture 4" descr="Computer, desktop, internet, monitor, pc, technology, windows computer icon  - Download on Iconfinder">
              <a:extLst>
                <a:ext uri="{FF2B5EF4-FFF2-40B4-BE49-F238E27FC236}">
                  <a16:creationId xmlns:a16="http://schemas.microsoft.com/office/drawing/2014/main" id="{09600CB5-052A-D787-03DF-6735F8EAD2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200" y="2247461"/>
              <a:ext cx="1181539" cy="1181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4" descr="Computer, desktop, internet, monitor, pc, technology, windows computer icon  - Download on Iconfinder">
              <a:extLst>
                <a:ext uri="{FF2B5EF4-FFF2-40B4-BE49-F238E27FC236}">
                  <a16:creationId xmlns:a16="http://schemas.microsoft.com/office/drawing/2014/main" id="{CC3BE3AC-A428-25CE-0EA9-53CC65A9DC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74549" y="2247461"/>
              <a:ext cx="1181539" cy="1181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4" descr="Computer, desktop, internet, monitor, pc, technology, windows computer icon  - Download on Iconfinder">
              <a:extLst>
                <a:ext uri="{FF2B5EF4-FFF2-40B4-BE49-F238E27FC236}">
                  <a16:creationId xmlns:a16="http://schemas.microsoft.com/office/drawing/2014/main" id="{85CD3A52-486A-D903-37C1-1C76727420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200" y="3091596"/>
              <a:ext cx="1181539" cy="1181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4" descr="Computer, desktop, internet, monitor, pc, technology, windows computer icon  - Download on Iconfinder">
              <a:extLst>
                <a:ext uri="{FF2B5EF4-FFF2-40B4-BE49-F238E27FC236}">
                  <a16:creationId xmlns:a16="http://schemas.microsoft.com/office/drawing/2014/main" id="{A186C4FF-7736-32FA-69B6-162BF24CAB5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74548" y="3062433"/>
              <a:ext cx="1181539" cy="1181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9F3F161D-D1DF-405C-EFF8-1DCD983E8F6D}"/>
              </a:ext>
            </a:extLst>
          </p:cNvPr>
          <p:cNvSpPr/>
          <p:nvPr/>
        </p:nvSpPr>
        <p:spPr>
          <a:xfrm>
            <a:off x="1969959" y="3254363"/>
            <a:ext cx="949737" cy="66000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37CD8E8-6A27-85EE-4FC2-722980E423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9566" y="1690688"/>
            <a:ext cx="4381500" cy="2943225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4B0FD3E1-D906-2AF7-7755-34282C41FA07}"/>
              </a:ext>
            </a:extLst>
          </p:cNvPr>
          <p:cNvSpPr/>
          <p:nvPr/>
        </p:nvSpPr>
        <p:spPr>
          <a:xfrm>
            <a:off x="6934722" y="3146201"/>
            <a:ext cx="4205089" cy="76816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24731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056660-BB58-94A8-2F23-9CEB4837B4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Parallel Solution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BD68A4-4EB0-25E6-EB58-2BF5E70C83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484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/>
              <a:t>How to solve A</a:t>
            </a:r>
            <a:r>
              <a:rPr lang="el-GR"/>
              <a:t>φ</a:t>
            </a:r>
            <a:r>
              <a:rPr lang="en-US"/>
              <a:t> = Q in parallel? </a:t>
            </a:r>
          </a:p>
          <a:p>
            <a:r>
              <a:rPr lang="en-US"/>
              <a:t>Split matrix 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/>
              <a:t>A = M - N    (with M “easily” invertible)</a:t>
            </a:r>
          </a:p>
          <a:p>
            <a:r>
              <a:rPr lang="en-US"/>
              <a:t>Define iterative method: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/>
              <a:t>M</a:t>
            </a:r>
            <a:r>
              <a:rPr lang="el-GR"/>
              <a:t>φ</a:t>
            </a:r>
            <a:r>
              <a:rPr lang="en-US" baseline="30000"/>
              <a:t>k+1</a:t>
            </a:r>
            <a:r>
              <a:rPr lang="en-US"/>
              <a:t> = N</a:t>
            </a:r>
            <a:r>
              <a:rPr lang="el-GR"/>
              <a:t>φ</a:t>
            </a:r>
            <a:r>
              <a:rPr lang="en-US" baseline="30000"/>
              <a:t>k</a:t>
            </a:r>
            <a:r>
              <a:rPr lang="en-US"/>
              <a:t> + Q</a:t>
            </a:r>
            <a:endParaRPr lang="en-US" baseline="30000"/>
          </a:p>
          <a:p>
            <a:r>
              <a:rPr lang="en-US"/>
              <a:t>Choose M such that the off-diagonal blocks M</a:t>
            </a:r>
            <a:r>
              <a:rPr lang="en-US" baseline="-25000"/>
              <a:t>ij</a:t>
            </a:r>
            <a:r>
              <a:rPr lang="en-US"/>
              <a:t> = 0 when i ≠ j</a:t>
            </a:r>
          </a:p>
          <a:p>
            <a:r>
              <a:rPr lang="en-US"/>
              <a:t>Then, for each block ”i” (i.e. each parallel process)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l-GR"/>
              <a:t>φ</a:t>
            </a:r>
            <a:r>
              <a:rPr lang="nl-NL" baseline="-25000"/>
              <a:t>i</a:t>
            </a:r>
            <a:r>
              <a:rPr lang="en-US" baseline="30000"/>
              <a:t>k+1</a:t>
            </a:r>
            <a:r>
              <a:rPr lang="en-US"/>
              <a:t> = (M</a:t>
            </a:r>
            <a:r>
              <a:rPr lang="en-US" baseline="-25000"/>
              <a:t>ii</a:t>
            </a:r>
            <a:r>
              <a:rPr lang="en-US"/>
              <a:t>)</a:t>
            </a:r>
            <a:r>
              <a:rPr lang="en-US" baseline="30000"/>
              <a:t>-1 </a:t>
            </a:r>
            <a:r>
              <a:rPr lang="en-US"/>
              <a:t>(</a:t>
            </a:r>
            <a:r>
              <a:rPr lang="el-GR"/>
              <a:t>Σ</a:t>
            </a:r>
            <a:r>
              <a:rPr lang="nl-NL" baseline="-25000"/>
              <a:t>j</a:t>
            </a:r>
            <a:r>
              <a:rPr lang="nl-NL"/>
              <a:t> </a:t>
            </a:r>
            <a:r>
              <a:rPr lang="en-US"/>
              <a:t>N</a:t>
            </a:r>
            <a:r>
              <a:rPr lang="en-US" baseline="-25000"/>
              <a:t>ij</a:t>
            </a:r>
            <a:r>
              <a:rPr lang="el-GR"/>
              <a:t>φ</a:t>
            </a:r>
            <a:r>
              <a:rPr lang="nl-NL" baseline="-25000"/>
              <a:t>j</a:t>
            </a:r>
            <a:r>
              <a:rPr lang="en-US" baseline="30000"/>
              <a:t>k</a:t>
            </a:r>
            <a:r>
              <a:rPr lang="en-US"/>
              <a:t> + Q</a:t>
            </a:r>
            <a:r>
              <a:rPr lang="en-US" baseline="-25000"/>
              <a:t>i</a:t>
            </a:r>
            <a:r>
              <a:rPr lang="en-US"/>
              <a:t>)</a:t>
            </a:r>
            <a:endParaRPr lang="en-US" baseline="-25000"/>
          </a:p>
          <a:p>
            <a:r>
              <a:rPr lang="en-US"/>
              <a:t>No longer depends on </a:t>
            </a:r>
            <a:r>
              <a:rPr lang="el-GR"/>
              <a:t>φ</a:t>
            </a:r>
            <a:r>
              <a:rPr lang="nl-NL" baseline="-25000"/>
              <a:t>j</a:t>
            </a:r>
            <a:r>
              <a:rPr lang="en-US" baseline="30000"/>
              <a:t>k+1 </a:t>
            </a:r>
            <a:r>
              <a:rPr lang="en-US"/>
              <a:t>(i ≠ j): this can be “efficiently” solved in parallel!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1E51BA6-AFDF-A0EE-9A74-917646F1822F}"/>
              </a:ext>
            </a:extLst>
          </p:cNvPr>
          <p:cNvGrpSpPr/>
          <p:nvPr/>
        </p:nvGrpSpPr>
        <p:grpSpPr>
          <a:xfrm>
            <a:off x="7922374" y="1825625"/>
            <a:ext cx="2136026" cy="2081076"/>
            <a:chOff x="7922374" y="1825625"/>
            <a:chExt cx="2136026" cy="208107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F4E5EEDB-25DE-AC8F-045A-63919A4DF9D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31053"/>
            <a:stretch/>
          </p:blipFill>
          <p:spPr>
            <a:xfrm>
              <a:off x="7922374" y="1825625"/>
              <a:ext cx="2136026" cy="2081076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78AB988-DDBC-8DA1-6D93-768B6640C20D}"/>
                </a:ext>
              </a:extLst>
            </p:cNvPr>
            <p:cNvSpPr/>
            <p:nvPr/>
          </p:nvSpPr>
          <p:spPr>
            <a:xfrm>
              <a:off x="8016240" y="1866265"/>
              <a:ext cx="477520" cy="487680"/>
            </a:xfrm>
            <a:prstGeom prst="rect">
              <a:avLst/>
            </a:prstGeom>
            <a:noFill/>
            <a:ln w="2857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10B4DA5-5B9A-1683-3555-899DBBDDBE4C}"/>
                </a:ext>
              </a:extLst>
            </p:cNvPr>
            <p:cNvSpPr/>
            <p:nvPr/>
          </p:nvSpPr>
          <p:spPr>
            <a:xfrm>
              <a:off x="8503920" y="2374265"/>
              <a:ext cx="477520" cy="487680"/>
            </a:xfrm>
            <a:prstGeom prst="rect">
              <a:avLst/>
            </a:prstGeom>
            <a:noFill/>
            <a:ln w="2857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0F0C285-825F-0DC7-931D-82434D95D34F}"/>
                </a:ext>
              </a:extLst>
            </p:cNvPr>
            <p:cNvSpPr/>
            <p:nvPr/>
          </p:nvSpPr>
          <p:spPr>
            <a:xfrm>
              <a:off x="9001760" y="2872105"/>
              <a:ext cx="477520" cy="487680"/>
            </a:xfrm>
            <a:prstGeom prst="rect">
              <a:avLst/>
            </a:prstGeom>
            <a:noFill/>
            <a:ln w="2857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1D505C4-AE5C-D03E-9422-9197613F17D0}"/>
                </a:ext>
              </a:extLst>
            </p:cNvPr>
            <p:cNvSpPr/>
            <p:nvPr/>
          </p:nvSpPr>
          <p:spPr>
            <a:xfrm>
              <a:off x="9499600" y="3349625"/>
              <a:ext cx="477520" cy="487680"/>
            </a:xfrm>
            <a:prstGeom prst="rect">
              <a:avLst/>
            </a:prstGeom>
            <a:noFill/>
            <a:ln w="2857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</p:spTree>
    <p:extLst>
      <p:ext uri="{BB962C8B-B14F-4D97-AF65-F5344CB8AC3E}">
        <p14:creationId xmlns:p14="http://schemas.microsoft.com/office/powerpoint/2010/main" val="1852498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056660-BB58-94A8-2F23-9CEB4837B4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Parallel MODFLOW in concepts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BD68A4-4EB0-25E6-EB58-2BF5E70C83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4802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800" dirty="0"/>
              <a:t>Objective is to distribute the </a:t>
            </a:r>
            <a:r>
              <a:rPr lang="en-US" sz="2800"/>
              <a:t>workload:</a:t>
            </a:r>
          </a:p>
          <a:p>
            <a:pPr marL="0" indent="0">
              <a:buNone/>
            </a:pPr>
            <a:endParaRPr lang="en-US" sz="2800" dirty="0"/>
          </a:p>
          <a:p>
            <a:pPr marL="457200" lvl="1" indent="0">
              <a:buNone/>
            </a:pPr>
            <a:r>
              <a:rPr lang="en-US" sz="2800" dirty="0"/>
              <a:t>Step 1: </a:t>
            </a:r>
            <a:r>
              <a:rPr lang="en-US" sz="2800" b="1" dirty="0"/>
              <a:t>Assemble</a:t>
            </a:r>
            <a:r>
              <a:rPr lang="en-US" sz="2800" dirty="0"/>
              <a:t> the linear system </a:t>
            </a:r>
            <a:r>
              <a:rPr lang="en-US" sz="2800"/>
              <a:t>in parallel (Formulate)</a:t>
            </a:r>
            <a:endParaRPr lang="en-US" sz="2800" dirty="0"/>
          </a:p>
          <a:p>
            <a:pPr marL="457200" lvl="1" indent="0">
              <a:buNone/>
            </a:pPr>
            <a:r>
              <a:rPr lang="en-US" sz="2800" dirty="0"/>
              <a:t>Step 2: </a:t>
            </a:r>
            <a:r>
              <a:rPr lang="en-US" sz="2800" b="1" dirty="0"/>
              <a:t>Solve</a:t>
            </a:r>
            <a:r>
              <a:rPr lang="en-US" sz="2800" dirty="0"/>
              <a:t> the system </a:t>
            </a:r>
            <a:r>
              <a:rPr lang="en-US" sz="2800"/>
              <a:t>(A </a:t>
            </a:r>
            <a:r>
              <a:rPr lang="el-GR" sz="2800"/>
              <a:t>φ</a:t>
            </a:r>
            <a:r>
              <a:rPr lang="en-US" sz="2800"/>
              <a:t> = Q) in parallel</a:t>
            </a:r>
            <a:endParaRPr lang="en-US" sz="3600" dirty="0"/>
          </a:p>
          <a:p>
            <a:pPr marL="0" indent="0">
              <a:buNone/>
            </a:pPr>
            <a:endParaRPr lang="en-US" sz="2800"/>
          </a:p>
          <a:p>
            <a:pPr marL="0" indent="0">
              <a:buNone/>
            </a:pPr>
            <a:r>
              <a:rPr lang="en-US" sz="2800"/>
              <a:t>Three </a:t>
            </a:r>
            <a:r>
              <a:rPr lang="en-US" sz="2800" dirty="0"/>
              <a:t>corner stones of the </a:t>
            </a:r>
            <a:r>
              <a:rPr lang="en-US" sz="2800"/>
              <a:t>method:</a:t>
            </a: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1</a:t>
            </a:r>
            <a:r>
              <a:rPr lang="en-US"/>
              <a:t>. Generalized </a:t>
            </a:r>
            <a:r>
              <a:rPr lang="en-US" dirty="0"/>
              <a:t>coupling of models in space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2.</a:t>
            </a:r>
            <a:r>
              <a:rPr lang="en-US" sz="2800" b="1" dirty="0"/>
              <a:t> </a:t>
            </a:r>
            <a:r>
              <a:rPr lang="en-US" dirty="0"/>
              <a:t>Virtualization of distributed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3. </a:t>
            </a:r>
            <a:r>
              <a:rPr lang="en-US" dirty="0"/>
              <a:t>Solving the system of equations in parallel</a:t>
            </a:r>
          </a:p>
        </p:txBody>
      </p:sp>
    </p:spTree>
    <p:extLst>
      <p:ext uri="{BB962C8B-B14F-4D97-AF65-F5344CB8AC3E}">
        <p14:creationId xmlns:p14="http://schemas.microsoft.com/office/powerpoint/2010/main" val="1552381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AB6A6-5ECC-80CA-6387-3208868B25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4485"/>
            <a:ext cx="10515600" cy="1325563"/>
          </a:xfrm>
        </p:spPr>
        <p:txBody>
          <a:bodyPr/>
          <a:lstStyle/>
          <a:p>
            <a:r>
              <a:rPr lang="nl-NL"/>
              <a:t>1. Generalized Coupling</a:t>
            </a:r>
            <a:br>
              <a:rPr lang="nl-NL"/>
            </a:br>
            <a:r>
              <a:rPr lang="nl-NL" sz="3600" i="1"/>
              <a:t>Serial Assembly</a:t>
            </a:r>
            <a:endParaRPr lang="nl-NL" i="1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F07947-B640-0579-5B98-49B05727D8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240"/>
          <a:stretch/>
        </p:blipFill>
        <p:spPr>
          <a:xfrm>
            <a:off x="1200617" y="2244756"/>
            <a:ext cx="2857445" cy="338269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140A1F-6930-161F-3B4C-05B42FC2A5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2733" y="2068263"/>
            <a:ext cx="4153319" cy="411146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1CA148E-D364-EFB2-E267-CBD1B340FA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18128" y="5246579"/>
            <a:ext cx="2085190" cy="564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398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1736</TotalTime>
  <Words>1216</Words>
  <Application>Microsoft Office PowerPoint</Application>
  <PresentationFormat>Widescreen</PresentationFormat>
  <Paragraphs>175</Paragraphs>
  <Slides>25</Slides>
  <Notes>12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Arial</vt:lpstr>
      <vt:lpstr>Calibri</vt:lpstr>
      <vt:lpstr>Calibri Light</vt:lpstr>
      <vt:lpstr>Office Theme</vt:lpstr>
      <vt:lpstr>1_Office Theme</vt:lpstr>
      <vt:lpstr>Parallel MODFLOW 6 Concepts and Implementation</vt:lpstr>
      <vt:lpstr>Multiple models, multiple cores…</vt:lpstr>
      <vt:lpstr>Functional Requirements</vt:lpstr>
      <vt:lpstr>Non-functional Requirements</vt:lpstr>
      <vt:lpstr>Prototype</vt:lpstr>
      <vt:lpstr>Parallel Solution</vt:lpstr>
      <vt:lpstr>Parallel Solution</vt:lpstr>
      <vt:lpstr>Parallel MODFLOW in concepts</vt:lpstr>
      <vt:lpstr>1. Generalized Coupling Serial Assembly</vt:lpstr>
      <vt:lpstr>1. Generalized Coupling Serial Assembly</vt:lpstr>
      <vt:lpstr>1. Generalized Coupling Serial Assembly</vt:lpstr>
      <vt:lpstr>1. Generalized Coupling Parallel Assembly</vt:lpstr>
      <vt:lpstr>1. Generalized Coupling Parallel Assembly</vt:lpstr>
      <vt:lpstr>1. Generalized Coupling Parallel Assembly</vt:lpstr>
      <vt:lpstr>1. Generalized Coupling Interface Model</vt:lpstr>
      <vt:lpstr>1. Generalized Coupling Interface Model</vt:lpstr>
      <vt:lpstr>2. Virtualization of Data</vt:lpstr>
      <vt:lpstr>2. Virtualization of Data</vt:lpstr>
      <vt:lpstr>2. Virtualization of Data</vt:lpstr>
      <vt:lpstr>3. Parallel Solver</vt:lpstr>
      <vt:lpstr>3. Parallel Solver</vt:lpstr>
      <vt:lpstr>3. Parallel Solver</vt:lpstr>
      <vt:lpstr>Questions?</vt:lpstr>
      <vt:lpstr>Disclaimer</vt:lpstr>
      <vt:lpstr>Parallel Iterative Solver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 Overview</dc:title>
  <dc:creator>Martijn Russcher</dc:creator>
  <cp:lastModifiedBy>Martijn Russcher</cp:lastModifiedBy>
  <cp:revision>35</cp:revision>
  <dcterms:created xsi:type="dcterms:W3CDTF">2023-06-27T10:10:11Z</dcterms:created>
  <dcterms:modified xsi:type="dcterms:W3CDTF">2023-07-12T14:04:04Z</dcterms:modified>
</cp:coreProperties>
</file>